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390" r:id="rId3"/>
    <p:sldId id="393" r:id="rId4"/>
    <p:sldId id="392" r:id="rId5"/>
    <p:sldId id="391" r:id="rId6"/>
    <p:sldId id="325" r:id="rId7"/>
    <p:sldId id="326" r:id="rId8"/>
    <p:sldId id="298" r:id="rId9"/>
    <p:sldId id="296" r:id="rId10"/>
    <p:sldId id="394" r:id="rId11"/>
    <p:sldId id="384" r:id="rId12"/>
    <p:sldId id="381" r:id="rId13"/>
    <p:sldId id="330" r:id="rId14"/>
    <p:sldId id="383" r:id="rId15"/>
    <p:sldId id="331" r:id="rId16"/>
    <p:sldId id="395" r:id="rId17"/>
    <p:sldId id="379" r:id="rId18"/>
    <p:sldId id="397" r:id="rId19"/>
    <p:sldId id="398" r:id="rId20"/>
    <p:sldId id="399" r:id="rId21"/>
    <p:sldId id="401" r:id="rId22"/>
    <p:sldId id="402" r:id="rId23"/>
    <p:sldId id="403" r:id="rId24"/>
    <p:sldId id="40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D2F2"/>
    <a:srgbClr val="523CF6"/>
    <a:srgbClr val="9933FF"/>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3" autoAdjust="0"/>
    <p:restoredTop sz="94660"/>
  </p:normalViewPr>
  <p:slideViewPr>
    <p:cSldViewPr snapToGrid="0">
      <p:cViewPr varScale="1">
        <p:scale>
          <a:sx n="102" d="100"/>
          <a:sy n="102" d="100"/>
        </p:scale>
        <p:origin x="138" y="3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Users\e00443164\Documents\___JVET\JVET-AC\EE1summary\toUpload\JVET-AC0023-v3\JVET-AC0023-v3.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e00443164\AppData\Roaming\Microsoft\Excel\JVET-AC0023-v3%20(version%201).xlsb"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Random Access</a:t>
            </a:r>
          </a:p>
        </c:rich>
      </c:tx>
      <c:layout/>
      <c:overlay val="0"/>
      <c:spPr>
        <a:noFill/>
        <a:ln>
          <a:noFill/>
        </a:ln>
        <a:effectLst/>
      </c:spPr>
    </c:title>
    <c:autoTitleDeleted val="0"/>
    <c:plotArea>
      <c:layout/>
      <c:scatterChart>
        <c:scatterStyle val="lineMarker"/>
        <c:varyColors val="0"/>
        <c:ser>
          <c:idx val="1"/>
          <c:order val="0"/>
          <c:tx>
            <c:strRef>
              <c:f>'Summary Analysis'!$S$2</c:f>
              <c:strCache>
                <c:ptCount val="1"/>
                <c:pt idx="0">
                  <c:v>Loop Filter</c:v>
                </c:pt>
              </c:strCache>
            </c:strRef>
          </c:tx>
          <c:spPr>
            <a:ln w="19050" cap="rnd">
              <a:noFill/>
              <a:round/>
            </a:ln>
            <a:effectLst/>
          </c:spPr>
          <c:marker>
            <c:symbol val="circle"/>
            <c:size val="5"/>
            <c:spPr>
              <a:solidFill>
                <a:srgbClr val="ED7D31"/>
              </a:solidFill>
              <a:ln w="9525">
                <a:noFill/>
              </a:ln>
              <a:effectLst/>
            </c:spPr>
          </c:marker>
          <c:dLbls>
            <c:dLbl>
              <c:idx val="0"/>
              <c:layout>
                <c:manualLayout>
                  <c:x val="-0.34737188110389083"/>
                  <c:y val="0.15299225535354385"/>
                </c:manualLayout>
              </c:layout>
              <c:tx>
                <c:rich>
                  <a:bodyPr/>
                  <a:lstStyle/>
                  <a:p>
                    <a:fld id="{4CCC6428-2349-439C-A1A2-E7D3AA0AD659}"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84F6-3945-A172-451C1189DCDA}"/>
                </c:ext>
                <c:ext xmlns:c15="http://schemas.microsoft.com/office/drawing/2012/chart" uri="{CE6537A1-D6FC-4f65-9D91-7224C49458BB}">
                  <c15:layout/>
                  <c15:dlblFieldTable/>
                  <c15:showDataLabelsRange val="1"/>
                </c:ext>
              </c:extLst>
            </c:dLbl>
            <c:dLbl>
              <c:idx val="1"/>
              <c:layout>
                <c:manualLayout>
                  <c:x val="-0.3606395590947335"/>
                  <c:y val="6.717545215542807E-2"/>
                </c:manualLayout>
              </c:layout>
              <c:tx>
                <c:rich>
                  <a:bodyPr/>
                  <a:lstStyle/>
                  <a:p>
                    <a:fld id="{BE909997-30E5-4E23-860F-CC289EABE7D5}"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84F6-3945-A172-451C1189DCDA}"/>
                </c:ext>
                <c:ext xmlns:c15="http://schemas.microsoft.com/office/drawing/2012/chart" uri="{CE6537A1-D6FC-4f65-9D91-7224C49458BB}">
                  <c15:layout/>
                  <c15:dlblFieldTable/>
                  <c15:showDataLabelsRange val="1"/>
                </c:ext>
              </c:extLst>
            </c:dLbl>
            <c:dLbl>
              <c:idx val="2"/>
              <c:layout>
                <c:manualLayout>
                  <c:x val="-0.25608071931807563"/>
                  <c:y val="-9.3646295095038884E-2"/>
                </c:manualLayout>
              </c:layout>
              <c:tx>
                <c:rich>
                  <a:bodyPr/>
                  <a:lstStyle/>
                  <a:p>
                    <a:fld id="{B5DC116A-6380-46ED-BAE4-12378524AED9}"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84F6-3945-A172-451C1189DCDA}"/>
                </c:ext>
                <c:ext xmlns:c15="http://schemas.microsoft.com/office/drawing/2012/chart" uri="{CE6537A1-D6FC-4f65-9D91-7224C49458BB}">
                  <c15:layout/>
                  <c15:dlblFieldTable/>
                  <c15:showDataLabelsRange val="1"/>
                </c:ext>
              </c:extLst>
            </c:dLbl>
            <c:dLbl>
              <c:idx val="3"/>
              <c:layout>
                <c:manualLayout>
                  <c:x val="-0.21223346392786435"/>
                  <c:y val="-0.11958528658704962"/>
                </c:manualLayout>
              </c:layout>
              <c:tx>
                <c:rich>
                  <a:bodyPr/>
                  <a:lstStyle/>
                  <a:p>
                    <a:fld id="{2AD44545-3BA6-4BEE-ACE9-8608C8BFC91A}"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84F6-3945-A172-451C1189DCDA}"/>
                </c:ext>
                <c:ext xmlns:c15="http://schemas.microsoft.com/office/drawing/2012/chart" uri="{CE6537A1-D6FC-4f65-9D91-7224C49458BB}">
                  <c15:layout/>
                  <c15:dlblFieldTable/>
                  <c15:showDataLabelsRange val="1"/>
                </c:ext>
              </c:extLst>
            </c:dLbl>
            <c:dLbl>
              <c:idx val="4"/>
              <c:layout>
                <c:manualLayout>
                  <c:x val="4.7440627398738014E-2"/>
                  <c:y val="0.15721350437816553"/>
                </c:manualLayout>
              </c:layout>
              <c:tx>
                <c:rich>
                  <a:bodyPr/>
                  <a:lstStyle/>
                  <a:p>
                    <a:fld id="{148B7CFD-74BB-43B0-AA6A-DB10CD9AC0B8}"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84F6-3945-A172-451C1189DCDA}"/>
                </c:ext>
                <c:ext xmlns:c15="http://schemas.microsoft.com/office/drawing/2012/chart" uri="{CE6537A1-D6FC-4f65-9D91-7224C49458BB}">
                  <c15:layout/>
                  <c15:dlblFieldTable/>
                  <c15:showDataLabelsRange val="1"/>
                </c:ext>
              </c:extLst>
            </c:dLbl>
            <c:dLbl>
              <c:idx val="5"/>
              <c:layout>
                <c:manualLayout>
                  <c:x val="-4.1871209703689426E-2"/>
                  <c:y val="-0.17323249201327315"/>
                </c:manualLayout>
              </c:layout>
              <c:tx>
                <c:rich>
                  <a:bodyPr/>
                  <a:lstStyle/>
                  <a:p>
                    <a:fld id="{683F073F-B60D-4538-85B2-5D4B970D0A93}"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84F6-3945-A172-451C1189DCDA}"/>
                </c:ext>
                <c:ext xmlns:c15="http://schemas.microsoft.com/office/drawing/2012/chart" uri="{CE6537A1-D6FC-4f65-9D91-7224C49458BB}">
                  <c15:layout/>
                  <c15:dlblFieldTable/>
                  <c15:showDataLabelsRange val="1"/>
                </c:ext>
              </c:extLst>
            </c:dLbl>
            <c:dLbl>
              <c:idx val="6"/>
              <c:layout>
                <c:manualLayout>
                  <c:x val="-0.35051887178824076"/>
                  <c:y val="9.5505425799879681E-2"/>
                </c:manualLayout>
              </c:layout>
              <c:tx>
                <c:rich>
                  <a:bodyPr/>
                  <a:lstStyle/>
                  <a:p>
                    <a:fld id="{E6E392CC-4380-4E92-A25E-040730752F46}"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6-84F6-3945-A172-451C1189DCDA}"/>
                </c:ext>
                <c:ext xmlns:c15="http://schemas.microsoft.com/office/drawing/2012/chart" uri="{CE6537A1-D6FC-4f65-9D91-7224C49458BB}">
                  <c15:layout/>
                  <c15:dlblFieldTable/>
                  <c15:showDataLabelsRange val="1"/>
                </c:ext>
              </c:extLst>
            </c:dLbl>
            <c:dLbl>
              <c:idx val="7"/>
              <c:layout>
                <c:manualLayout>
                  <c:x val="-0.14308971504330029"/>
                  <c:y val="0.35250435856754675"/>
                </c:manualLayout>
              </c:layout>
              <c:tx>
                <c:rich>
                  <a:bodyPr/>
                  <a:lstStyle/>
                  <a:p>
                    <a:fld id="{9B8C8BB8-0E65-4DD2-8D8E-AC66CF681B53}"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8-84F6-3945-A172-451C1189DCDA}"/>
                </c:ext>
                <c:ext xmlns:c15="http://schemas.microsoft.com/office/drawing/2012/chart" uri="{CE6537A1-D6FC-4f65-9D91-7224C49458BB}">
                  <c15:layout/>
                  <c15:dlblFieldTable/>
                  <c15:showDataLabelsRange val="1"/>
                </c:ext>
              </c:extLst>
            </c:dLbl>
            <c:dLbl>
              <c:idx val="8"/>
              <c:layout>
                <c:manualLayout>
                  <c:x val="-0.15995404403953531"/>
                  <c:y val="0.12164733428865064"/>
                </c:manualLayout>
              </c:layout>
              <c:tx>
                <c:rich>
                  <a:bodyPr/>
                  <a:lstStyle/>
                  <a:p>
                    <a:fld id="{846BAD5B-5DE2-44A0-A7FD-EC1956DD4BE7}"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9-84F6-3945-A172-451C1189DCDA}"/>
                </c:ext>
                <c:ext xmlns:c15="http://schemas.microsoft.com/office/drawing/2012/chart" uri="{CE6537A1-D6FC-4f65-9D91-7224C49458BB}">
                  <c15:layout/>
                  <c15:dlblFieldTable/>
                  <c15:showDataLabelsRange val="1"/>
                </c:ext>
              </c:extLst>
            </c:dLbl>
            <c:dLbl>
              <c:idx val="9"/>
              <c:layout>
                <c:manualLayout>
                  <c:x val="-5.0195198386532936E-3"/>
                  <c:y val="8.8159799981687659E-2"/>
                </c:manualLayout>
              </c:layout>
              <c:tx>
                <c:rich>
                  <a:bodyPr/>
                  <a:lstStyle/>
                  <a:p>
                    <a:fld id="{C5BC3C12-67CF-4925-8E35-5727E28E8927}"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84F6-3945-A172-451C1189DCDA}"/>
                </c:ext>
                <c:ext xmlns:c15="http://schemas.microsoft.com/office/drawing/2012/chart" uri="{CE6537A1-D6FC-4f65-9D91-7224C49458BB}">
                  <c15:layout/>
                  <c15:dlblFieldTable/>
                  <c15:showDataLabelsRange val="1"/>
                </c:ext>
              </c:extLst>
            </c:dLbl>
            <c:dLbl>
              <c:idx val="10"/>
              <c:layout>
                <c:manualLayout>
                  <c:x val="-0.38409784072849656"/>
                  <c:y val="-4.6956110409419452E-2"/>
                </c:manualLayout>
              </c:layout>
              <c:tx>
                <c:rich>
                  <a:bodyPr/>
                  <a:lstStyle/>
                  <a:p>
                    <a:fld id="{9B6BFFD3-EB32-4577-8383-4BA498735AC5}"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84F6-3945-A172-451C1189DCDA}"/>
                </c:ext>
                <c:ext xmlns:c15="http://schemas.microsoft.com/office/drawing/2012/chart" uri="{CE6537A1-D6FC-4f65-9D91-7224C49458BB}">
                  <c15:layout/>
                  <c15:dlblFieldTable/>
                  <c15:showDataLabelsRange val="1"/>
                </c:ext>
              </c:extLst>
            </c:dLbl>
            <c:dLbl>
              <c:idx val="11"/>
              <c:layout>
                <c:manualLayout>
                  <c:x val="5.0883797071396397E-2"/>
                  <c:y val="-8.3270698498234569E-2"/>
                </c:manualLayout>
              </c:layout>
              <c:tx>
                <c:rich>
                  <a:bodyPr/>
                  <a:lstStyle/>
                  <a:p>
                    <a:fld id="{C59B41F2-D864-4886-81F4-7CF9B3D4AC89}"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84F6-3945-A172-451C1189DCDA}"/>
                </c:ext>
                <c:ext xmlns:c15="http://schemas.microsoft.com/office/drawing/2012/chart" uri="{CE6537A1-D6FC-4f65-9D91-7224C49458BB}">
                  <c15:layout/>
                  <c15:dlblFieldTable/>
                  <c15:showDataLabelsRange val="1"/>
                </c:ext>
              </c:extLst>
            </c:dLbl>
            <c:dLbl>
              <c:idx val="12"/>
              <c:layout>
                <c:manualLayout>
                  <c:x val="-0.40939433422284927"/>
                  <c:y val="-1.0641522320604349E-2"/>
                </c:manualLayout>
              </c:layout>
              <c:tx>
                <c:rich>
                  <a:bodyPr/>
                  <a:lstStyle/>
                  <a:p>
                    <a:fld id="{62ADB919-A141-417F-95FD-974706434699}"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84F6-3945-A172-451C1189DCDA}"/>
                </c:ext>
                <c:ext xmlns:c15="http://schemas.microsoft.com/office/drawing/2012/chart" uri="{CE6537A1-D6FC-4f65-9D91-7224C49458BB}">
                  <c15:layout/>
                  <c15:dlblFieldTable/>
                  <c15:showDataLabelsRange val="1"/>
                </c:ext>
              </c:extLst>
            </c:dLbl>
            <c:dLbl>
              <c:idx val="13"/>
              <c:layout>
                <c:manualLayout>
                  <c:x val="-0.38421589103147025"/>
                  <c:y val="-9.3646295095038884E-2"/>
                </c:manualLayout>
              </c:layout>
              <c:tx>
                <c:rich>
                  <a:bodyPr/>
                  <a:lstStyle/>
                  <a:p>
                    <a:fld id="{40205231-7522-451B-9C1A-93ADB5614D9F}"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84F6-3945-A172-451C1189DCDA}"/>
                </c:ext>
                <c:ext xmlns:c15="http://schemas.microsoft.com/office/drawing/2012/chart" uri="{CE6537A1-D6FC-4f65-9D91-7224C49458BB}">
                  <c15:layout/>
                  <c15:dlblFieldTable/>
                  <c15:showDataLabelsRange val="1"/>
                </c:ext>
              </c:extLst>
            </c:dLbl>
            <c:dLbl>
              <c:idx val="14"/>
              <c:layout>
                <c:manualLayout>
                  <c:x val="-0.32680121656879163"/>
                  <c:y val="1.5297469171406489E-2"/>
                </c:manualLayout>
              </c:layout>
              <c:tx>
                <c:rich>
                  <a:bodyPr/>
                  <a:lstStyle/>
                  <a:p>
                    <a:fld id="{6EE5E421-145C-4E3D-B032-FD01E882F00C}"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84F6-3945-A172-451C1189DCDA}"/>
                </c:ext>
                <c:ext xmlns:c15="http://schemas.microsoft.com/office/drawing/2012/chart" uri="{CE6537A1-D6FC-4f65-9D91-7224C49458BB}">
                  <c15:layout/>
                  <c15:dlblFieldTable/>
                  <c15:showDataLabelsRange val="1"/>
                </c:ext>
              </c:extLst>
            </c:dLbl>
            <c:dLbl>
              <c:idx val="15"/>
              <c:layout>
                <c:manualLayout>
                  <c:x val="-1.8293680471160138E-2"/>
                  <c:y val="-0.13514868148225609"/>
                </c:manualLayout>
              </c:layout>
              <c:tx>
                <c:rich>
                  <a:bodyPr/>
                  <a:lstStyle/>
                  <a:p>
                    <a:fld id="{72FCB7AE-400D-453C-8F17-3C47AF51AC34}"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84F6-3945-A172-451C1189DCDA}"/>
                </c:ext>
                <c:ext xmlns:c15="http://schemas.microsoft.com/office/drawing/2012/chart" uri="{CE6537A1-D6FC-4f65-9D91-7224C49458BB}">
                  <c15:layout/>
                  <c15:dlblFieldTable/>
                  <c15:showDataLabelsRange val="1"/>
                </c:ext>
              </c:extLst>
            </c:dLbl>
            <c:dLbl>
              <c:idx val="16"/>
              <c:layout>
                <c:manualLayout>
                  <c:x val="5.5909367112274469E-2"/>
                  <c:y val="-9.105239594583775E-2"/>
                </c:manualLayout>
              </c:layout>
              <c:tx>
                <c:rich>
                  <a:bodyPr/>
                  <a:lstStyle/>
                  <a:p>
                    <a:fld id="{E2D50FE1-A72C-497F-A09A-77FE5DE6CD7D}"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2-84F6-3945-A172-451C1189DCDA}"/>
                </c:ext>
                <c:ext xmlns:c15="http://schemas.microsoft.com/office/drawing/2012/chart" uri="{CE6537A1-D6FC-4f65-9D91-7224C49458BB}">
                  <c15:layout/>
                  <c15:dlblFieldTable/>
                  <c15:showDataLabelsRange val="1"/>
                </c:ext>
              </c:extLst>
            </c:dLbl>
            <c:dLbl>
              <c:idx val="17"/>
              <c:layout>
                <c:manualLayout>
                  <c:x val="4.410433681490987E-2"/>
                  <c:y val="-2.8798816365011855E-2"/>
                </c:manualLayout>
              </c:layout>
              <c:tx>
                <c:rich>
                  <a:bodyPr/>
                  <a:lstStyle/>
                  <a:p>
                    <a:fld id="{80889380-1908-40CE-85D8-7C6014F16D0F}"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3-84F6-3945-A172-451C1189DCDA}"/>
                </c:ext>
                <c:ext xmlns:c15="http://schemas.microsoft.com/office/drawing/2012/chart" uri="{CE6537A1-D6FC-4f65-9D91-7224C49458BB}">
                  <c15:layout/>
                  <c15:dlblFieldTable/>
                  <c15:showDataLabelsRange val="1"/>
                </c:ext>
              </c:extLst>
            </c:dLbl>
            <c:dLbl>
              <c:idx val="18"/>
              <c:layout>
                <c:manualLayout>
                  <c:x val="-9.2387043521123174E-2"/>
                  <c:y val="-0.15330597552666364"/>
                </c:manualLayout>
              </c:layout>
              <c:tx>
                <c:rich>
                  <a:bodyPr/>
                  <a:lstStyle/>
                  <a:p>
                    <a:fld id="{A3FD912D-1F07-4A33-ACFF-D578FA44EC93}"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0594-4866-B65C-445B771832C0}"/>
                </c:ext>
                <c:ext xmlns:c15="http://schemas.microsoft.com/office/drawing/2012/chart" uri="{CE6537A1-D6FC-4f65-9D91-7224C49458BB}">
                  <c15:layout/>
                  <c15:dlblFieldTable/>
                  <c15:showDataLabelsRange val="1"/>
                </c:ext>
              </c:extLst>
            </c:dLbl>
            <c:dLbl>
              <c:idx val="19"/>
              <c:tx>
                <c:rich>
                  <a:bodyPr/>
                  <a:lstStyle/>
                  <a:p>
                    <a:fld id="{29669FA2-3AA9-4F53-A8F5-4B46AD3F923B}"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20"/>
              <c:layout>
                <c:manualLayout>
                  <c:x val="5.2873787892952141E-2"/>
                  <c:y val="1.4766434699916505E-2"/>
                </c:manualLayout>
              </c:layout>
              <c:tx>
                <c:rich>
                  <a:bodyPr/>
                  <a:lstStyle/>
                  <a:p>
                    <a:fld id="{3B1477E3-97D9-49DD-8077-974632405E32}"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0594-4866-B65C-445B771832C0}"/>
                </c:ext>
                <c:ext xmlns:c15="http://schemas.microsoft.com/office/drawing/2012/chart" uri="{CE6537A1-D6FC-4f65-9D91-7224C49458BB}">
                  <c15:layout/>
                  <c15:dlblFieldTable/>
                  <c15:showDataLabelsRange val="1"/>
                </c:ext>
              </c:extLst>
            </c:dLbl>
            <c:dLbl>
              <c:idx val="21"/>
              <c:layout>
                <c:manualLayout>
                  <c:x val="2.9672720473879647E-2"/>
                  <c:y val="-4.2859792193956664E-2"/>
                </c:manualLayout>
              </c:layout>
              <c:tx>
                <c:rich>
                  <a:bodyPr/>
                  <a:lstStyle/>
                  <a:p>
                    <a:fld id="{D7A9D7FE-742C-4B9F-88B9-67FC627D4EC7}"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0594-4866-B65C-445B771832C0}"/>
                </c:ext>
                <c:ext xmlns:c15="http://schemas.microsoft.com/office/drawing/2012/chart" uri="{CE6537A1-D6FC-4f65-9D91-7224C49458BB}">
                  <c15:layout/>
                  <c15:dlblFieldTable/>
                  <c15:showDataLabelsRange val="1"/>
                </c:ext>
              </c:extLst>
            </c:dLbl>
            <c:dLbl>
              <c:idx val="22"/>
              <c:layout>
                <c:manualLayout>
                  <c:x val="-2.9225882150475526E-2"/>
                  <c:y val="-0.35777324174486491"/>
                </c:manualLayout>
              </c:layout>
              <c:tx>
                <c:rich>
                  <a:bodyPr/>
                  <a:lstStyle/>
                  <a:p>
                    <a:fld id="{5AC1E49D-775F-4D1F-9BB5-AA41B65B73FE}"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0594-4866-B65C-445B771832C0}"/>
                </c:ext>
                <c:ext xmlns:c15="http://schemas.microsoft.com/office/drawing/2012/chart" uri="{CE6537A1-D6FC-4f65-9D91-7224C49458BB}">
                  <c15:layout/>
                  <c15:dlblFieldTable/>
                  <c15:showDataLabelsRange val="1"/>
                </c:ext>
              </c:extLst>
            </c:dLbl>
            <c:dLbl>
              <c:idx val="23"/>
              <c:layout>
                <c:manualLayout>
                  <c:x val="5.9619519491446137E-2"/>
                  <c:y val="-0.21555955510748956"/>
                </c:manualLayout>
              </c:layout>
              <c:tx>
                <c:rich>
                  <a:bodyPr/>
                  <a:lstStyle/>
                  <a:p>
                    <a:fld id="{7008AA20-D875-45EB-BDA6-E26463E8AB7C}"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6-0594-4866-B65C-445B771832C0}"/>
                </c:ext>
                <c:ext xmlns:c15="http://schemas.microsoft.com/office/drawing/2012/chart" uri="{CE6537A1-D6FC-4f65-9D91-7224C49458BB}">
                  <c15:layout/>
                  <c15:dlblFieldTable/>
                  <c15:showDataLabelsRange val="1"/>
                </c:ext>
              </c:extLst>
            </c:dLbl>
            <c:dLbl>
              <c:idx val="24"/>
              <c:layout>
                <c:manualLayout>
                  <c:x val="3.1359153373503194E-2"/>
                  <c:y val="-5.2143908707821658E-2"/>
                </c:manualLayout>
              </c:layout>
              <c:tx>
                <c:rich>
                  <a:bodyPr/>
                  <a:lstStyle/>
                  <a:p>
                    <a:fld id="{1D5B13F2-5C8A-4770-8427-802AC6548F6F}"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7-0594-4866-B65C-445B771832C0}"/>
                </c:ext>
                <c:ext xmlns:c15="http://schemas.microsoft.com/office/drawing/2012/chart" uri="{CE6537A1-D6FC-4f65-9D91-7224C49458BB}">
                  <c15:layout/>
                  <c15:dlblFieldTable/>
                  <c15:showDataLabelsRange val="1"/>
                </c:ext>
              </c:extLst>
            </c:dLbl>
            <c:dLbl>
              <c:idx val="25"/>
              <c:layout>
                <c:manualLayout>
                  <c:x val="5.172289703145317E-2"/>
                  <c:y val="-0.13514868148225609"/>
                </c:manualLayout>
              </c:layout>
              <c:tx>
                <c:rich>
                  <a:bodyPr/>
                  <a:lstStyle/>
                  <a:p>
                    <a:fld id="{3D2DB39C-F896-4B8A-91F2-6259A3A326C5}"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8-0594-4866-B65C-445B771832C0}"/>
                </c:ext>
                <c:ext xmlns:c15="http://schemas.microsoft.com/office/drawing/2012/chart" uri="{CE6537A1-D6FC-4f65-9D91-7224C49458BB}">
                  <c15:layout/>
                  <c15:dlblFieldTable/>
                  <c15:showDataLabelsRange val="1"/>
                </c:ext>
              </c:extLst>
            </c:dLbl>
            <c:spPr>
              <a:noFill/>
              <a:ln>
                <a:noFill/>
              </a:ln>
              <a:effectLst/>
            </c:sp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xVal>
            <c:numRef>
              <c:f>('Summary Analysis'!$H$4:$H$12,'Summary Analysis'!$H$14:$H$23,'Summary Analysis'!$H$28:$H$35)</c:f>
              <c:numCache>
                <c:formatCode>0</c:formatCode>
                <c:ptCount val="26"/>
                <c:pt idx="0">
                  <c:v>615</c:v>
                </c:pt>
                <c:pt idx="1">
                  <c:v>615</c:v>
                </c:pt>
                <c:pt idx="2">
                  <c:v>615</c:v>
                </c:pt>
                <c:pt idx="3">
                  <c:v>615</c:v>
                </c:pt>
                <c:pt idx="4">
                  <c:v>615</c:v>
                </c:pt>
                <c:pt idx="5">
                  <c:v>615</c:v>
                </c:pt>
                <c:pt idx="6">
                  <c:v>615</c:v>
                </c:pt>
                <c:pt idx="7">
                  <c:v>615</c:v>
                </c:pt>
                <c:pt idx="8">
                  <c:v>615</c:v>
                </c:pt>
                <c:pt idx="9">
                  <c:v>664</c:v>
                </c:pt>
                <c:pt idx="10">
                  <c:v>677</c:v>
                </c:pt>
                <c:pt idx="11">
                  <c:v>677</c:v>
                </c:pt>
                <c:pt idx="12">
                  <c:v>673</c:v>
                </c:pt>
                <c:pt idx="13">
                  <c:v>673</c:v>
                </c:pt>
                <c:pt idx="14">
                  <c:v>664</c:v>
                </c:pt>
                <c:pt idx="15">
                  <c:v>664</c:v>
                </c:pt>
                <c:pt idx="16">
                  <c:v>664</c:v>
                </c:pt>
                <c:pt idx="17">
                  <c:v>664</c:v>
                </c:pt>
                <c:pt idx="18">
                  <c:v>605.45000000000005</c:v>
                </c:pt>
                <c:pt idx="19">
                  <c:v>605.45000000000005</c:v>
                </c:pt>
                <c:pt idx="20">
                  <c:v>16.2</c:v>
                </c:pt>
                <c:pt idx="21">
                  <c:v>16.2</c:v>
                </c:pt>
                <c:pt idx="22">
                  <c:v>16.2</c:v>
                </c:pt>
                <c:pt idx="23">
                  <c:v>17.7</c:v>
                </c:pt>
                <c:pt idx="24">
                  <c:v>17.7</c:v>
                </c:pt>
                <c:pt idx="25">
                  <c:v>17.7</c:v>
                </c:pt>
              </c:numCache>
            </c:numRef>
          </c:xVal>
          <c:yVal>
            <c:numRef>
              <c:f>('Summary Analysis'!$S$4:$S$12,'Summary Analysis'!$S$14:$S$23,'Summary Analysis'!$S$28:$S$35)</c:f>
              <c:numCache>
                <c:formatCode>0.00%</c:formatCode>
                <c:ptCount val="26"/>
                <c:pt idx="0">
                  <c:v>-8.9128748137228028E-2</c:v>
                </c:pt>
                <c:pt idx="1">
                  <c:v>-9.1800000000000007E-2</c:v>
                </c:pt>
                <c:pt idx="2">
                  <c:v>-9.7500000000000003E-2</c:v>
                </c:pt>
                <c:pt idx="3">
                  <c:v>-9.98E-2</c:v>
                </c:pt>
                <c:pt idx="4">
                  <c:v>-9.1708884610281802E-2</c:v>
                </c:pt>
                <c:pt idx="5">
                  <c:v>-0.10243081464194344</c:v>
                </c:pt>
                <c:pt idx="6">
                  <c:v>-8.9200557375119158E-2</c:v>
                </c:pt>
                <c:pt idx="7">
                  <c:v>-8.9372345852448645E-2</c:v>
                </c:pt>
                <c:pt idx="8">
                  <c:v>-8.9300244538768711E-2</c:v>
                </c:pt>
                <c:pt idx="9">
                  <c:v>-9.4864505927214376E-2</c:v>
                </c:pt>
                <c:pt idx="10">
                  <c:v>-9.6026069172133063E-2</c:v>
                </c:pt>
                <c:pt idx="11">
                  <c:v>-9.5990845816747564E-2</c:v>
                </c:pt>
                <c:pt idx="12">
                  <c:v>-9.5908364744333244E-2</c:v>
                </c:pt>
                <c:pt idx="13">
                  <c:v>-9.5997860817470665E-2</c:v>
                </c:pt>
                <c:pt idx="14">
                  <c:v>-9.4969303828572757E-2</c:v>
                </c:pt>
                <c:pt idx="15">
                  <c:v>-0.10088977521574229</c:v>
                </c:pt>
                <c:pt idx="16">
                  <c:v>-0.10006660030223272</c:v>
                </c:pt>
                <c:pt idx="17">
                  <c:v>-9.5903450403039256E-2</c:v>
                </c:pt>
                <c:pt idx="18">
                  <c:v>-0.1003</c:v>
                </c:pt>
                <c:pt idx="19">
                  <c:v>0</c:v>
                </c:pt>
                <c:pt idx="20">
                  <c:v>-5.0500000000000003E-2</c:v>
                </c:pt>
                <c:pt idx="21">
                  <c:v>-5.0200000000000002E-2</c:v>
                </c:pt>
                <c:pt idx="22">
                  <c:v>-5.0099999999999999E-2</c:v>
                </c:pt>
                <c:pt idx="23">
                  <c:v>-5.4300000000000001E-2</c:v>
                </c:pt>
                <c:pt idx="24">
                  <c:v>-5.3699999999999998E-2</c:v>
                </c:pt>
                <c:pt idx="25">
                  <c:v>-5.3400000000000003E-2</c:v>
                </c:pt>
              </c:numCache>
            </c:numRef>
          </c:yVal>
          <c:smooth val="0"/>
          <c:extLst xmlns:c16r2="http://schemas.microsoft.com/office/drawing/2015/06/chart">
            <c:ext xmlns:c16="http://schemas.microsoft.com/office/drawing/2014/chart" uri="{C3380CC4-5D6E-409C-BE32-E72D297353CC}">
              <c16:uniqueId val="{00000001-7B45-2A4B-ABA3-085135FC07AC}"/>
            </c:ext>
            <c:ext xmlns:c15="http://schemas.microsoft.com/office/drawing/2012/chart" uri="{02D57815-91ED-43cb-92C2-25804820EDAC}">
              <c15:datalabelsRange>
                <c15:f>('Summary Analysis'!$B$4:$B$12,'Summary Analysis'!$B$14:$B$23,'Summary Analysis'!$B$28:$B$35)</c15:f>
                <c15:dlblRangeCache>
                  <c:ptCount val="26"/>
                  <c:pt idx="0">
                    <c:v>NNVC-filter set#0</c:v>
                  </c:pt>
                  <c:pt idx="1">
                    <c:v>EE1-1.1-1</c:v>
                  </c:pt>
                  <c:pt idx="2">
                    <c:v>EE1-1.1-2</c:v>
                  </c:pt>
                  <c:pt idx="3">
                    <c:v>EE1-1.1-3</c:v>
                  </c:pt>
                  <c:pt idx="4">
                    <c:v>EE1-1.2-1</c:v>
                  </c:pt>
                  <c:pt idx="5">
                    <c:v>EE1-1.2-2</c:v>
                  </c:pt>
                  <c:pt idx="6">
                    <c:v>EE1-1.3-1</c:v>
                  </c:pt>
                  <c:pt idx="7">
                    <c:v>EE1-1.4-1</c:v>
                  </c:pt>
                  <c:pt idx="8">
                    <c:v>EE1-1.4-2</c:v>
                  </c:pt>
                  <c:pt idx="9">
                    <c:v>NNVC-filter set#1</c:v>
                  </c:pt>
                  <c:pt idx="10">
                    <c:v>EE1-1.5-2-float</c:v>
                  </c:pt>
                  <c:pt idx="11">
                    <c:v>EE1-1.5-2-int</c:v>
                  </c:pt>
                  <c:pt idx="12">
                    <c:v>EE1-1.5-3-float</c:v>
                  </c:pt>
                  <c:pt idx="13">
                    <c:v>EE1-1.5-3-int</c:v>
                  </c:pt>
                  <c:pt idx="14">
                    <c:v>EE1-1.6</c:v>
                  </c:pt>
                  <c:pt idx="15">
                    <c:v>EE1-1.7-1</c:v>
                  </c:pt>
                  <c:pt idx="16">
                    <c:v>EE1-1.7-2</c:v>
                  </c:pt>
                  <c:pt idx="17">
                    <c:v>EE1-1.7-3</c:v>
                  </c:pt>
                  <c:pt idx="18">
                    <c:v>EE1-1.9</c:v>
                  </c:pt>
                  <c:pt idx="19">
                    <c:v>EE1-1.9</c:v>
                  </c:pt>
                  <c:pt idx="20">
                    <c:v>EE1-1.10-1-TF</c:v>
                  </c:pt>
                  <c:pt idx="21">
                    <c:v>EE1-1.10-1-SADL-f32</c:v>
                  </c:pt>
                  <c:pt idx="22">
                    <c:v>EE1-1.10-1-SADL-int32</c:v>
                  </c:pt>
                  <c:pt idx="23">
                    <c:v>EE1-1.10-2-TF</c:v>
                  </c:pt>
                  <c:pt idx="24">
                    <c:v>EE1-1.10-2-SADL-f32</c:v>
                  </c:pt>
                  <c:pt idx="25">
                    <c:v>EE1-1.10-2-SADL-int32</c:v>
                  </c:pt>
                </c15:dlblRangeCache>
              </c15:datalabelsRange>
            </c:ext>
          </c:extLst>
        </c:ser>
        <c:ser>
          <c:idx val="3"/>
          <c:order val="1"/>
          <c:tx>
            <c:strRef>
              <c:f>'Summary Analysis'!$T$2</c:f>
              <c:strCache>
                <c:ptCount val="1"/>
                <c:pt idx="0">
                  <c:v>Post Filter</c:v>
                </c:pt>
              </c:strCache>
            </c:strRef>
          </c:tx>
          <c:spPr>
            <a:ln w="19050">
              <a:noFill/>
            </a:ln>
          </c:spPr>
          <c:marker>
            <c:symbol val="circle"/>
            <c:size val="5"/>
            <c:spPr>
              <a:solidFill>
                <a:srgbClr val="FFD964"/>
              </a:solidFill>
              <a:ln w="9525">
                <a:noFill/>
              </a:ln>
              <a:effectLst/>
            </c:spPr>
          </c:marker>
          <c:dLbls>
            <c:dLbl>
              <c:idx val="0"/>
              <c:layout>
                <c:manualLayout>
                  <c:x val="1.5979319242943203E-2"/>
                  <c:y val="-2.0199739940764377E-2"/>
                </c:manualLayout>
              </c:layout>
              <c:tx>
                <c:rich>
                  <a:bodyPr/>
                  <a:lstStyle/>
                  <a:p>
                    <a:fld id="{BFC830C5-E8E1-40A6-90B5-E69E4942A88C}"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3854-4CDA-BD66-AEFB5AFD0052}"/>
                </c:ext>
                <c:ext xmlns:c15="http://schemas.microsoft.com/office/drawing/2012/chart" uri="{CE6537A1-D6FC-4f65-9D91-7224C49458BB}">
                  <c15:layout/>
                  <c15:dlblFieldTable/>
                  <c15:showDataLabelsRange val="1"/>
                </c:ext>
              </c:extLst>
            </c:dLbl>
            <c:spPr>
              <a:noFill/>
              <a:ln>
                <a:noFill/>
              </a:ln>
              <a:effectLst/>
            </c:sp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ext>
            </c:extLst>
          </c:dLbls>
          <c:xVal>
            <c:numRef>
              <c:f>'Summary Analysis'!$H$38</c:f>
              <c:numCache>
                <c:formatCode>0</c:formatCode>
                <c:ptCount val="1"/>
                <c:pt idx="0">
                  <c:v>34</c:v>
                </c:pt>
              </c:numCache>
            </c:numRef>
          </c:xVal>
          <c:yVal>
            <c:numRef>
              <c:f>'Summary Analysis'!$T$38</c:f>
              <c:numCache>
                <c:formatCode>0.00%</c:formatCode>
                <c:ptCount val="1"/>
                <c:pt idx="0">
                  <c:v>-4.7795451974462617E-2</c:v>
                </c:pt>
              </c:numCache>
            </c:numRef>
          </c:yVal>
          <c:smooth val="0"/>
          <c:extLst xmlns:c15="http://schemas.microsoft.com/office/drawing/2012/chart" xmlns:c16r2="http://schemas.microsoft.com/office/drawing/2015/06/chart">
            <c:ext xmlns:c16="http://schemas.microsoft.com/office/drawing/2014/chart" uri="{C3380CC4-5D6E-409C-BE32-E72D297353CC}">
              <c16:uniqueId val="{00000001-7BFD-474D-A031-42E1A0A0364A}"/>
            </c:ext>
            <c:ext xmlns:c15="http://schemas.microsoft.com/office/drawing/2012/chart" uri="{02D57815-91ED-43cb-92C2-25804820EDAC}">
              <c15:datalabelsRange>
                <c15:f>'Summary Analysis'!$B$37</c15:f>
                <c15:dlblRangeCache>
                  <c:ptCount val="1"/>
                  <c:pt idx="0">
                    <c:v>EE1-1.11-1</c:v>
                  </c:pt>
                </c15:dlblRangeCache>
              </c15:datalabelsRange>
            </c:ext>
          </c:extLst>
        </c:ser>
        <c:ser>
          <c:idx val="0"/>
          <c:order val="2"/>
          <c:tx>
            <c:strRef>
              <c:f>'Summary Analysis'!$R$2</c:f>
              <c:strCache>
                <c:ptCount val="1"/>
                <c:pt idx="0">
                  <c:v>Super Resolution</c:v>
                </c:pt>
              </c:strCache>
              <c:extLst xmlns:c15="http://schemas.microsoft.com/office/drawing/2012/chart" xmlns:c16r2="http://schemas.microsoft.com/office/drawing/2015/06/chart"/>
            </c:strRef>
          </c:tx>
          <c:spPr>
            <a:ln w="19050">
              <a:noFill/>
            </a:ln>
          </c:spPr>
          <c:marker>
            <c:symbol val="circle"/>
            <c:size val="5"/>
            <c:spPr>
              <a:solidFill>
                <a:srgbClr val="5B9BD5"/>
              </a:solidFill>
              <a:ln w="9525">
                <a:noFill/>
              </a:ln>
              <a:effectLst/>
            </c:spPr>
          </c:marker>
          <c:dLbls>
            <c:dLbl>
              <c:idx val="0"/>
              <c:tx>
                <c:rich>
                  <a:bodyPr/>
                  <a:lstStyle/>
                  <a:p>
                    <a:fld id="{254D430D-83D2-48A2-981E-84CBB798827F}"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Lst>
            </c:dLbl>
            <c:dLbl>
              <c:idx val="1"/>
              <c:layout>
                <c:manualLayout>
                  <c:x val="-0.13000447476933943"/>
                  <c:y val="-1.5213700850217815E-2"/>
                </c:manualLayout>
              </c:layout>
              <c:tx>
                <c:rich>
                  <a:bodyPr/>
                  <a:lstStyle/>
                  <a:p>
                    <a:fld id="{285910F6-32B1-4471-8266-92AF302808A6}"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90CF-46A9-B38F-B56C7BFC1621}"/>
                </c:ext>
                <c:ext xmlns:c15="http://schemas.microsoft.com/office/drawing/2012/chart" uri="{CE6537A1-D6FC-4f65-9D91-7224C49458BB}">
                  <c15:layout/>
                  <c15:dlblFieldTable/>
                  <c15:showDataLabelsRange val="1"/>
                </c:ext>
              </c:extLst>
            </c:dLbl>
            <c:spPr>
              <a:noFill/>
              <a:ln>
                <a:noFill/>
              </a:ln>
              <a:effectLst/>
            </c:sp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ext>
            </c:extLst>
          </c:dLbls>
          <c:xVal>
            <c:numRef>
              <c:f>'Summary Analysis'!$H$43:$H$44</c:f>
              <c:numCache>
                <c:formatCode>General</c:formatCode>
                <c:ptCount val="2"/>
                <c:pt idx="0" formatCode="0.0">
                  <c:v>3.2000000000000001E-2</c:v>
                </c:pt>
                <c:pt idx="1">
                  <c:v>469</c:v>
                </c:pt>
              </c:numCache>
            </c:numRef>
          </c:xVal>
          <c:yVal>
            <c:numRef>
              <c:f>'Summary Analysis'!$R$43:$R$44</c:f>
              <c:numCache>
                <c:formatCode>0.00%</c:formatCode>
                <c:ptCount val="2"/>
                <c:pt idx="0">
                  <c:v>-1.23E-2</c:v>
                </c:pt>
                <c:pt idx="1">
                  <c:v>-2.1341808131367566E-2</c:v>
                </c:pt>
              </c:numCache>
            </c:numRef>
          </c:yVal>
          <c:smooth val="0"/>
          <c:extLst xmlns:c15="http://schemas.microsoft.com/office/drawing/2012/chart" xmlns:c16r2="http://schemas.microsoft.com/office/drawing/2015/06/chart">
            <c:ext xmlns:c16="http://schemas.microsoft.com/office/drawing/2014/chart" uri="{C3380CC4-5D6E-409C-BE32-E72D297353CC}">
              <c16:uniqueId val="{00000000-7B45-2A4B-ABA3-085135FC07AC}"/>
            </c:ext>
            <c:ext xmlns:c15="http://schemas.microsoft.com/office/drawing/2012/chart" uri="{02D57815-91ED-43cb-92C2-25804820EDAC}">
              <c15:datalabelsRange>
                <c15:f>'Summary Analysis'!$B$43:$B$44</c15:f>
                <c15:dlblRangeCache>
                  <c:ptCount val="2"/>
                  <c:pt idx="0">
                    <c:v>EE1-2.1-3</c:v>
                  </c:pt>
                  <c:pt idx="1">
                    <c:v>EE1-2.2-1</c:v>
                  </c:pt>
                </c15:dlblRangeCache>
              </c15:datalabelsRange>
            </c:ext>
          </c:extLst>
        </c:ser>
        <c:ser>
          <c:idx val="2"/>
          <c:order val="3"/>
          <c:tx>
            <c:v>Devices</c:v>
          </c:tx>
          <c:spPr>
            <a:ln w="25400" cap="rnd">
              <a:noFill/>
              <a:round/>
            </a:ln>
            <a:effectLst/>
          </c:spPr>
          <c:marker>
            <c:symbol val="diamond"/>
            <c:size val="5"/>
            <c:spPr>
              <a:solidFill>
                <a:srgbClr val="A5A5A5"/>
              </a:solidFill>
              <a:ln w="9525">
                <a:noFill/>
              </a:ln>
              <a:effectLst/>
            </c:spPr>
          </c:marker>
          <c:dLbls>
            <c:dLbl>
              <c:idx val="0"/>
              <c:delete val="1"/>
              <c:extLst xmlns:c16r2="http://schemas.microsoft.com/office/drawing/2015/06/chart">
                <c:ext xmlns:c16="http://schemas.microsoft.com/office/drawing/2014/chart" uri="{C3380CC4-5D6E-409C-BE32-E72D297353CC}">
                  <c16:uniqueId val="{0000001D-0CB3-EE43-BA1B-E2306521869C}"/>
                </c:ex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Dir val="y"/>
            <c:errBarType val="minus"/>
            <c:errValType val="fixedVal"/>
            <c:noEndCap val="1"/>
            <c:val val="0.14000000000000001"/>
            <c:spPr>
              <a:noFill/>
              <a:ln w="9525" cap="flat" cmpd="sng" algn="ctr">
                <a:solidFill>
                  <a:schemeClr val="tx1">
                    <a:lumMod val="65000"/>
                    <a:lumOff val="35000"/>
                  </a:schemeClr>
                </a:solidFill>
                <a:prstDash val="dash"/>
                <a:round/>
              </a:ln>
              <a:effectLst/>
            </c:spPr>
          </c:errBars>
          <c:errBars>
            <c:errDir val="x"/>
            <c:errBarType val="both"/>
            <c:errValType val="fixedVal"/>
            <c:noEndCap val="0"/>
            <c:val val="1"/>
            <c:spPr>
              <a:noFill/>
              <a:ln w="9525" cap="flat" cmpd="sng" algn="ctr">
                <a:solidFill>
                  <a:schemeClr val="tx1">
                    <a:lumMod val="65000"/>
                    <a:lumOff val="35000"/>
                  </a:schemeClr>
                </a:solidFill>
                <a:round/>
              </a:ln>
              <a:effectLst/>
            </c:spPr>
          </c:errBars>
          <c:xVal>
            <c:numRef>
              <c:f>'Summary Analysis'!$AJ$4</c:f>
              <c:numCache>
                <c:formatCode>General</c:formatCode>
                <c:ptCount val="1"/>
                <c:pt idx="0">
                  <c:v>60.28163580246914</c:v>
                </c:pt>
              </c:numCache>
            </c:numRef>
          </c:xVal>
          <c:yVal>
            <c:numLit>
              <c:formatCode>General</c:formatCode>
              <c:ptCount val="1"/>
              <c:pt idx="0">
                <c:v>0</c:v>
              </c:pt>
            </c:numLit>
          </c:yVal>
          <c:smooth val="0"/>
          <c:extLst xmlns:c16r2="http://schemas.microsoft.com/office/drawing/2015/06/chart">
            <c:ext xmlns:c16="http://schemas.microsoft.com/office/drawing/2014/chart" uri="{C3380CC4-5D6E-409C-BE32-E72D297353CC}">
              <c16:uniqueId val="{00000001-57C5-DE4F-8107-2E77D8B5F640}"/>
            </c:ext>
          </c:extLst>
        </c:ser>
        <c:ser>
          <c:idx val="4"/>
          <c:order val="4"/>
          <c:tx>
            <c:strRef>
              <c:f>'Summary Analysis'!$C$49</c:f>
              <c:strCache>
                <c:ptCount val="1"/>
                <c:pt idx="0">
                  <c:v>NN Intra</c:v>
                </c:pt>
              </c:strCache>
            </c:strRef>
          </c:tx>
          <c:spPr>
            <a:ln w="19050">
              <a:noFill/>
            </a:ln>
          </c:spPr>
          <c:marker>
            <c:symbol val="circle"/>
            <c:size val="5"/>
            <c:spPr>
              <a:solidFill>
                <a:srgbClr val="0070C0"/>
              </a:solidFill>
              <a:ln>
                <a:noFill/>
              </a:ln>
            </c:spPr>
          </c:marker>
          <c:dLbls>
            <c:dLbl>
              <c:idx val="0"/>
              <c:layout>
                <c:manualLayout>
                  <c:x val="8.5875168525328619E-3"/>
                  <c:y val="-3.0171818121857225E-2"/>
                </c:manualLayout>
              </c:layout>
              <c:tx>
                <c:rich>
                  <a:bodyPr/>
                  <a:lstStyle/>
                  <a:p>
                    <a:fld id="{80B9A56A-1BD1-43B8-AF52-6D0F82719529}"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0828-484E-80FB-845FE5C0FEE5}"/>
                </c:ext>
                <c:ext xmlns:c15="http://schemas.microsoft.com/office/drawing/2012/chart" uri="{CE6537A1-D6FC-4f65-9D91-7224C49458BB}">
                  <c15:layout/>
                  <c15:dlblFieldTable/>
                  <c15:showDataLabelsRange val="1"/>
                </c:ext>
              </c:extLst>
            </c:dLbl>
            <c:spPr>
              <a:noFill/>
              <a:ln>
                <a:noFill/>
              </a:ln>
              <a:effectLst/>
            </c:sp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ext>
            </c:extLst>
          </c:dLbls>
          <c:xVal>
            <c:numRef>
              <c:f>'Summary Analysis'!$H$49</c:f>
              <c:numCache>
                <c:formatCode>0.0</c:formatCode>
                <c:ptCount val="1"/>
                <c:pt idx="0">
                  <c:v>7.8</c:v>
                </c:pt>
              </c:numCache>
            </c:numRef>
          </c:xVal>
          <c:yVal>
            <c:numRef>
              <c:f>'Summary Analysis'!$I$49</c:f>
              <c:numCache>
                <c:formatCode>0.0%</c:formatCode>
                <c:ptCount val="1"/>
                <c:pt idx="0">
                  <c:v>-1.5749632788205885E-2</c:v>
                </c:pt>
              </c:numCache>
            </c:numRef>
          </c:yVal>
          <c:smooth val="0"/>
          <c:extLst xmlns:c16r2="http://schemas.microsoft.com/office/drawing/2015/06/chart">
            <c:ext xmlns:c16="http://schemas.microsoft.com/office/drawing/2014/chart" uri="{C3380CC4-5D6E-409C-BE32-E72D297353CC}">
              <c16:uniqueId val="{00000015-84F6-3945-A172-451C1189DCDA}"/>
            </c:ext>
            <c:ext xmlns:c15="http://schemas.microsoft.com/office/drawing/2012/chart" uri="{02D57815-91ED-43cb-92C2-25804820EDAC}">
              <c15:datalabelsRange>
                <c15:f>'Summary Analysis'!$B$49</c15:f>
                <c15:dlblRangeCache>
                  <c:ptCount val="1"/>
                  <c:pt idx="0">
                    <c:v>EE1-3.2</c:v>
                  </c:pt>
                </c15:dlblRangeCache>
              </c15:datalabelsRange>
            </c:ext>
          </c:extLst>
        </c:ser>
        <c:ser>
          <c:idx val="5"/>
          <c:order val="5"/>
          <c:tx>
            <c:strRef>
              <c:f>'Summary Analysis'!$C$54</c:f>
              <c:strCache>
                <c:ptCount val="1"/>
                <c:pt idx="0">
                  <c:v>NN-inter</c:v>
                </c:pt>
              </c:strCache>
            </c:strRef>
          </c:tx>
          <c:spPr>
            <a:ln w="19050">
              <a:noFill/>
            </a:ln>
          </c:spPr>
          <c:dLbls>
            <c:dLbl>
              <c:idx val="0"/>
              <c:layout/>
              <c:tx>
                <c:rich>
                  <a:bodyPr/>
                  <a:lstStyle/>
                  <a:p>
                    <a:fld id="{30EE788B-2B9C-4C4F-98DF-5FBE174B12D8}"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ext>
            </c:extLst>
          </c:dLbls>
          <c:xVal>
            <c:numRef>
              <c:f>'Summary Analysis'!$H$54</c:f>
              <c:numCache>
                <c:formatCode>0</c:formatCode>
                <c:ptCount val="1"/>
                <c:pt idx="0">
                  <c:v>329</c:v>
                </c:pt>
              </c:numCache>
            </c:numRef>
          </c:xVal>
          <c:yVal>
            <c:numRef>
              <c:f>'Summary Analysis'!$I$54</c:f>
              <c:numCache>
                <c:formatCode>0.00%</c:formatCode>
                <c:ptCount val="1"/>
                <c:pt idx="0">
                  <c:v>-4.3200000000000002E-2</c:v>
                </c:pt>
              </c:numCache>
            </c:numRef>
          </c:yVal>
          <c:smooth val="0"/>
          <c:extLst xmlns:c16r2="http://schemas.microsoft.com/office/drawing/2015/06/chart">
            <c:ext xmlns:c16="http://schemas.microsoft.com/office/drawing/2014/chart" uri="{C3380CC4-5D6E-409C-BE32-E72D297353CC}">
              <c16:uniqueId val="{00000004-90CF-46A9-B38F-B56C7BFC1621}"/>
            </c:ext>
            <c:ext xmlns:c15="http://schemas.microsoft.com/office/drawing/2012/chart" uri="{02D57815-91ED-43cb-92C2-25804820EDAC}">
              <c15:datalabelsRange>
                <c15:f>'Summary Analysis'!$C$54</c15:f>
                <c15:dlblRangeCache>
                  <c:ptCount val="1"/>
                  <c:pt idx="0">
                    <c:v>NN-inter</c:v>
                  </c:pt>
                </c15:dlblRangeCache>
              </c15:datalabelsRange>
            </c:ext>
          </c:extLst>
        </c:ser>
        <c:dLbls>
          <c:dLblPos val="t"/>
          <c:showLegendKey val="0"/>
          <c:showVal val="1"/>
          <c:showCatName val="0"/>
          <c:showSerName val="0"/>
          <c:showPercent val="0"/>
          <c:showBubbleSize val="0"/>
        </c:dLbls>
        <c:axId val="919176352"/>
        <c:axId val="919178528"/>
        <c:extLst xmlns:c16r2="http://schemas.microsoft.com/office/drawing/2015/06/chart"/>
      </c:scatterChart>
      <c:valAx>
        <c:axId val="919176352"/>
        <c:scaling>
          <c:logBase val="2"/>
          <c:orientation val="minMax"/>
          <c:max val="1000"/>
          <c:min val="7.5"/>
        </c:scaling>
        <c:delete val="0"/>
        <c:axPos val="t"/>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kMAC/pixel</a:t>
                </a:r>
              </a:p>
            </c:rich>
          </c:tx>
          <c:layout/>
          <c:overlay val="0"/>
          <c:spPr>
            <a:noFill/>
            <a:ln>
              <a:noFill/>
            </a:ln>
            <a:effectLst/>
          </c:sp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9178528"/>
        <c:crosses val="autoZero"/>
        <c:crossBetween val="midCat"/>
      </c:valAx>
      <c:valAx>
        <c:axId val="919178528"/>
        <c:scaling>
          <c:orientation val="maxMin"/>
          <c:max val="-5.000000000000001E-3"/>
          <c:min val="-0.14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BD-Rate</a:t>
                </a:r>
                <a:r>
                  <a:rPr lang="en-US" baseline="0"/>
                  <a:t> </a:t>
                </a:r>
                <a:r>
                  <a:rPr lang="en-US"/>
                  <a:t>(Y)</a:t>
                </a:r>
              </a:p>
            </c:rich>
          </c:tx>
          <c:layout/>
          <c:overlay val="0"/>
          <c:spPr>
            <a:noFill/>
            <a:ln>
              <a:noFill/>
            </a:ln>
            <a:effectLst/>
          </c:spPr>
        </c:title>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9176352"/>
        <c:crossesAt val="1.0000000000000002E-2"/>
        <c:crossBetween val="midCat"/>
        <c:majorUnit val="1.0000000000000002E-2"/>
      </c:valAx>
      <c:spPr>
        <a:noFill/>
        <a:ln>
          <a:noFill/>
        </a:ln>
        <a:effectLst/>
      </c:spPr>
    </c:plotArea>
    <c:legend>
      <c:legendPos val="r"/>
      <c:layout>
        <c:manualLayout>
          <c:xMode val="edge"/>
          <c:yMode val="edge"/>
          <c:x val="0.83095232102004857"/>
          <c:y val="0.67664829815100391"/>
          <c:w val="0.15905937173981949"/>
          <c:h val="0.2524199956656794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All Intra</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'Summary Analysis'!$Y$2</c:f>
              <c:strCache>
                <c:ptCount val="1"/>
                <c:pt idx="0">
                  <c:v>Loop Filter</c:v>
                </c:pt>
              </c:strCache>
            </c:strRef>
          </c:tx>
          <c:spPr>
            <a:ln w="25400" cap="rnd">
              <a:noFill/>
              <a:round/>
            </a:ln>
            <a:effectLst/>
          </c:spPr>
          <c:marker>
            <c:symbol val="circle"/>
            <c:size val="5"/>
            <c:spPr>
              <a:solidFill>
                <a:srgbClr val="ED7D31"/>
              </a:solidFill>
              <a:ln w="9525">
                <a:noFill/>
              </a:ln>
              <a:effectLst/>
            </c:spPr>
          </c:marker>
          <c:dLbls>
            <c:dLbl>
              <c:idx val="0"/>
              <c:layout>
                <c:manualLayout>
                  <c:x val="-0.10256884330721856"/>
                  <c:y val="7.3643752853180797E-2"/>
                </c:manualLayout>
              </c:layout>
              <c:tx>
                <c:rich>
                  <a:bodyPr/>
                  <a:lstStyle/>
                  <a:p>
                    <a:fld id="{B75ABF84-9C5C-4C2D-8497-A79362081689}" type="CELLRANGE">
                      <a:rPr lang="en-US" altLang="zh-CN"/>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184D-40A9-B1E4-BB057E8EC1F7}"/>
                </c:ext>
                <c:ext xmlns:c15="http://schemas.microsoft.com/office/drawing/2012/chart" uri="{CE6537A1-D6FC-4f65-9D91-7224C49458BB}">
                  <c15:layout/>
                  <c15:dlblFieldTable/>
                  <c15:showDataLabelsRange val="1"/>
                </c:ext>
              </c:extLst>
            </c:dLbl>
            <c:dLbl>
              <c:idx val="1"/>
              <c:layout>
                <c:manualLayout>
                  <c:x val="-0.15450709963183981"/>
                  <c:y val="5.1181862898362011E-2"/>
                </c:manualLayout>
              </c:layout>
              <c:tx>
                <c:rich>
                  <a:bodyPr/>
                  <a:lstStyle/>
                  <a:p>
                    <a:fld id="{4B2E8F5B-A146-44B1-B0F1-B3EBE00B0407}"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3B51-46A8-8A28-7A1FC222F060}"/>
                </c:ext>
                <c:ext xmlns:c15="http://schemas.microsoft.com/office/drawing/2012/chart" uri="{CE6537A1-D6FC-4f65-9D91-7224C49458BB}">
                  <c15:layout/>
                  <c15:dlblFieldTable/>
                  <c15:showDataLabelsRange val="1"/>
                </c:ext>
              </c:extLst>
            </c:dLbl>
            <c:dLbl>
              <c:idx val="2"/>
              <c:layout>
                <c:manualLayout>
                  <c:x val="7.229705440337271E-2"/>
                  <c:y val="1.266551887653605E-3"/>
                </c:manualLayout>
              </c:layout>
              <c:tx>
                <c:rich>
                  <a:bodyPr/>
                  <a:lstStyle/>
                  <a:p>
                    <a:fld id="{71CCF82C-572B-4137-A949-3724F85F3912}"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3B51-46A8-8A28-7A1FC222F060}"/>
                </c:ext>
                <c:ext xmlns:c15="http://schemas.microsoft.com/office/drawing/2012/chart" uri="{CE6537A1-D6FC-4f65-9D91-7224C49458BB}">
                  <c15:layout/>
                  <c15:dlblFieldTable/>
                  <c15:showDataLabelsRange val="1"/>
                </c:ext>
              </c:extLst>
            </c:dLbl>
            <c:dLbl>
              <c:idx val="3"/>
              <c:layout>
                <c:manualLayout>
                  <c:x val="9.0975043559213639E-2"/>
                  <c:y val="-3.6169931370377793E-2"/>
                </c:manualLayout>
              </c:layout>
              <c:tx>
                <c:rich>
                  <a:bodyPr/>
                  <a:lstStyle/>
                  <a:p>
                    <a:fld id="{D23EBE9F-10AB-46E5-BCDE-F10BF760E98E}"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3B51-46A8-8A28-7A1FC222F060}"/>
                </c:ext>
                <c:ext xmlns:c15="http://schemas.microsoft.com/office/drawing/2012/chart" uri="{CE6537A1-D6FC-4f65-9D91-7224C49458BB}">
                  <c15:layout/>
                  <c15:dlblFieldTable/>
                  <c15:showDataLabelsRange val="1"/>
                </c:ext>
              </c:extLst>
            </c:dLbl>
            <c:dLbl>
              <c:idx val="4"/>
              <c:layout>
                <c:manualLayout>
                  <c:x val="-0.16251195212720027"/>
                  <c:y val="5.3677628448897431E-2"/>
                </c:manualLayout>
              </c:layout>
              <c:tx>
                <c:rich>
                  <a:bodyPr/>
                  <a:lstStyle/>
                  <a:p>
                    <a:fld id="{A1685818-01BC-468F-BE3D-840605146EE8}"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3B51-46A8-8A28-7A1FC222F060}"/>
                </c:ext>
                <c:ext xmlns:c15="http://schemas.microsoft.com/office/drawing/2012/chart" uri="{CE6537A1-D6FC-4f65-9D91-7224C49458BB}">
                  <c15:layout/>
                  <c15:dlblFieldTable/>
                  <c15:showDataLabelsRange val="1"/>
                </c:ext>
              </c:extLst>
            </c:dLbl>
            <c:dLbl>
              <c:idx val="5"/>
              <c:layout>
                <c:manualLayout>
                  <c:x val="-0.12782425798063843"/>
                  <c:y val="-8.6085242381086099E-2"/>
                </c:manualLayout>
              </c:layout>
              <c:tx>
                <c:rich>
                  <a:bodyPr/>
                  <a:lstStyle/>
                  <a:p>
                    <a:fld id="{D5BF89E3-8009-4EB9-B4BE-F13F9DBCB6BA}"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3B51-46A8-8A28-7A1FC222F060}"/>
                </c:ext>
                <c:ext xmlns:c15="http://schemas.microsoft.com/office/drawing/2012/chart" uri="{CE6537A1-D6FC-4f65-9D91-7224C49458BB}">
                  <c15:layout/>
                  <c15:dlblFieldTable/>
                  <c15:showDataLabelsRange val="1"/>
                </c:ext>
              </c:extLst>
            </c:dLbl>
            <c:dLbl>
              <c:idx val="6"/>
              <c:layout/>
              <c:tx>
                <c:rich>
                  <a:bodyPr/>
                  <a:lstStyle/>
                  <a:p>
                    <a:fld id="{32F82E8E-1EEB-4533-96BB-4950FDD59A20}"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D1E4B1EE-A423-4FCA-8E77-5DCC6F5ECDA0}"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8"/>
              <c:layout/>
              <c:tx>
                <c:rich>
                  <a:bodyPr/>
                  <a:lstStyle/>
                  <a:p>
                    <a:fld id="{FB49AC7D-5C03-484C-8793-DF3D20201C70}"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9"/>
              <c:layout>
                <c:manualLayout>
                  <c:x val="-0.29201701903074895"/>
                  <c:y val="-0.10854713233590489"/>
                </c:manualLayout>
              </c:layout>
              <c:tx>
                <c:rich>
                  <a:bodyPr/>
                  <a:lstStyle/>
                  <a:p>
                    <a:fld id="{DC5EE309-02D0-4C47-A6F1-909769ED22DA}"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8-3B51-46A8-8A28-7A1FC222F060}"/>
                </c:ext>
                <c:ext xmlns:c15="http://schemas.microsoft.com/office/drawing/2012/chart" uri="{CE6537A1-D6FC-4f65-9D91-7224C49458BB}">
                  <c15:layout/>
                  <c15:dlblFieldTable/>
                  <c15:showDataLabelsRange val="1"/>
                </c:ext>
              </c:extLst>
            </c:dLbl>
            <c:dLbl>
              <c:idx val="10"/>
              <c:layout>
                <c:manualLayout>
                  <c:x val="6.2110932128305388E-2"/>
                  <c:y val="7.6139518403716216E-2"/>
                </c:manualLayout>
              </c:layout>
              <c:tx>
                <c:rich>
                  <a:bodyPr/>
                  <a:lstStyle/>
                  <a:p>
                    <a:fld id="{8C79EA9B-48A9-487C-9EA7-FC6035DD9B43}"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9-3B51-46A8-8A28-7A1FC222F060}"/>
                </c:ext>
                <c:ext xmlns:c15="http://schemas.microsoft.com/office/drawing/2012/chart" uri="{CE6537A1-D6FC-4f65-9D91-7224C49458BB}">
                  <c15:layout/>
                  <c15:dlblFieldTable/>
                  <c15:showDataLabelsRange val="1"/>
                </c:ext>
              </c:extLst>
            </c:dLbl>
            <c:dLbl>
              <c:idx val="11"/>
              <c:layout>
                <c:manualLayout>
                  <c:x val="7.4211495766567576E-2"/>
                  <c:y val="4.1198800696220332E-2"/>
                </c:manualLayout>
              </c:layout>
              <c:tx>
                <c:rich>
                  <a:bodyPr/>
                  <a:lstStyle/>
                  <a:p>
                    <a:fld id="{C1241208-8201-4339-929A-21FFAF9469E4}"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3B51-46A8-8A28-7A1FC222F060}"/>
                </c:ext>
                <c:ext xmlns:c15="http://schemas.microsoft.com/office/drawing/2012/chart" uri="{CE6537A1-D6FC-4f65-9D91-7224C49458BB}">
                  <c15:layout/>
                  <c15:dlblFieldTable/>
                  <c15:showDataLabelsRange val="1"/>
                </c:ext>
              </c:extLst>
            </c:dLbl>
            <c:dLbl>
              <c:idx val="12"/>
              <c:layout>
                <c:manualLayout>
                  <c:x val="-0.23406861020003097"/>
                  <c:y val="5.6173393999432761E-2"/>
                </c:manualLayout>
              </c:layout>
              <c:tx>
                <c:rich>
                  <a:bodyPr/>
                  <a:lstStyle/>
                  <a:p>
                    <a:fld id="{385C1A1C-F441-4925-A44C-5E0D04A5E523}"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3B51-46A8-8A28-7A1FC222F060}"/>
                </c:ext>
                <c:ext xmlns:c15="http://schemas.microsoft.com/office/drawing/2012/chart" uri="{CE6537A1-D6FC-4f65-9D91-7224C49458BB}">
                  <c15:layout/>
                  <c15:dlblFieldTable/>
                  <c15:showDataLabelsRange val="1"/>
                </c:ext>
              </c:extLst>
            </c:dLbl>
            <c:dLbl>
              <c:idx val="13"/>
              <c:layout>
                <c:manualLayout>
                  <c:x val="-0.25398745654321059"/>
                  <c:y val="-4.6152993572519473E-2"/>
                </c:manualLayout>
              </c:layout>
              <c:tx>
                <c:rich>
                  <a:bodyPr/>
                  <a:lstStyle/>
                  <a:p>
                    <a:fld id="{3644882B-B6BA-43E1-BEB0-FF133238BC54}"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C-3B51-46A8-8A28-7A1FC222F060}"/>
                </c:ext>
                <c:ext xmlns:c15="http://schemas.microsoft.com/office/drawing/2012/chart" uri="{CE6537A1-D6FC-4f65-9D91-7224C49458BB}">
                  <c15:layout/>
                  <c15:dlblFieldTable/>
                  <c15:showDataLabelsRange val="1"/>
                </c:ext>
              </c:extLst>
            </c:dLbl>
            <c:dLbl>
              <c:idx val="14"/>
              <c:layout>
                <c:manualLayout>
                  <c:x val="-0.21945985944655594"/>
                  <c:y val="3.8703035145684912E-2"/>
                </c:manualLayout>
              </c:layout>
              <c:tx>
                <c:rich>
                  <a:bodyPr/>
                  <a:lstStyle/>
                  <a:p>
                    <a:fld id="{8C88141C-497C-4147-AA57-3EC714563B8E}"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3B51-46A8-8A28-7A1FC222F060}"/>
                </c:ext>
                <c:ext xmlns:c15="http://schemas.microsoft.com/office/drawing/2012/chart" uri="{CE6537A1-D6FC-4f65-9D91-7224C49458BB}">
                  <c15:layout/>
                  <c15:dlblFieldTable/>
                  <c15:showDataLabelsRange val="1"/>
                </c:ext>
              </c:extLst>
            </c:dLbl>
            <c:dLbl>
              <c:idx val="15"/>
              <c:layout>
                <c:manualLayout>
                  <c:x val="9.0975043559213639E-2"/>
                  <c:y val="-9.6068304583227793E-2"/>
                </c:manualLayout>
              </c:layout>
              <c:tx>
                <c:rich>
                  <a:bodyPr/>
                  <a:lstStyle/>
                  <a:p>
                    <a:fld id="{C9265103-4647-4E80-B010-2A8BFEB4C82E}"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E-3B51-46A8-8A28-7A1FC222F060}"/>
                </c:ext>
                <c:ext xmlns:c15="http://schemas.microsoft.com/office/drawing/2012/chart" uri="{CE6537A1-D6FC-4f65-9D91-7224C49458BB}">
                  <c15:layout/>
                  <c15:dlblFieldTable/>
                  <c15:showDataLabelsRange val="1"/>
                </c:ext>
              </c:extLst>
            </c:dLbl>
            <c:dLbl>
              <c:idx val="16"/>
              <c:layout>
                <c:manualLayout>
                  <c:x val="-0.21320935126448307"/>
                  <c:y val="-7.3606414628409E-2"/>
                </c:manualLayout>
              </c:layout>
              <c:tx>
                <c:rich>
                  <a:bodyPr/>
                  <a:lstStyle/>
                  <a:p>
                    <a:fld id="{C8C2E05D-7CF7-4249-8F96-25C30D237E6E}"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F-3B51-46A8-8A28-7A1FC222F060}"/>
                </c:ext>
                <c:ext xmlns:c15="http://schemas.microsoft.com/office/drawing/2012/chart" uri="{CE6537A1-D6FC-4f65-9D91-7224C49458BB}">
                  <c15:layout/>
                  <c15:dlblFieldTable/>
                  <c15:showDataLabelsRange val="1"/>
                </c:ext>
              </c:extLst>
            </c:dLbl>
            <c:dLbl>
              <c:idx val="17"/>
              <c:layout>
                <c:manualLayout>
                  <c:x val="-1.3088038880472103E-2"/>
                  <c:y val="-0.12102596008858199"/>
                </c:manualLayout>
              </c:layout>
              <c:tx>
                <c:rich>
                  <a:bodyPr/>
                  <a:lstStyle/>
                  <a:p>
                    <a:fld id="{30797C40-8313-4F6C-B725-B1EFAFE30B42}"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0-3B51-46A8-8A28-7A1FC222F060}"/>
                </c:ext>
                <c:ext xmlns:c15="http://schemas.microsoft.com/office/drawing/2012/chart" uri="{CE6537A1-D6FC-4f65-9D91-7224C49458BB}">
                  <c15:layout/>
                  <c15:dlblFieldTable/>
                  <c15:showDataLabelsRange val="1"/>
                </c:ext>
              </c:extLst>
            </c:dLbl>
            <c:dLbl>
              <c:idx val="18"/>
              <c:layout>
                <c:manualLayout>
                  <c:x val="3.3121936732399097E-2"/>
                  <c:y val="-0.15596667779607787"/>
                </c:manualLayout>
              </c:layout>
              <c:tx>
                <c:rich>
                  <a:bodyPr/>
                  <a:lstStyle/>
                  <a:p>
                    <a:fld id="{60D3592E-2DA2-4D9D-A63E-D481272AE69A}"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1-3B51-46A8-8A28-7A1FC222F060}"/>
                </c:ext>
                <c:ext xmlns:c15="http://schemas.microsoft.com/office/drawing/2012/chart" uri="{CE6537A1-D6FC-4f65-9D91-7224C49458BB}">
                  <c15:layout/>
                  <c15:dlblFieldTable/>
                  <c15:showDataLabelsRange val="1"/>
                </c:ext>
              </c:extLst>
            </c:dLbl>
            <c:dLbl>
              <c:idx val="19"/>
              <c:layout/>
              <c:tx>
                <c:rich>
                  <a:bodyPr/>
                  <a:lstStyle/>
                  <a:p>
                    <a:fld id="{7CE3432C-D035-466D-B789-608A829C29CE}"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0"/>
              <c:layout/>
              <c:tx>
                <c:rich>
                  <a:bodyPr/>
                  <a:lstStyle/>
                  <a:p>
                    <a:fld id="{8C42DE1C-4DD5-4723-A45D-3C241682A669}"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1"/>
              <c:layout>
                <c:manualLayout>
                  <c:x val="3.9297102516528133E-2"/>
                  <c:y val="0.10485968786423193"/>
                </c:manualLayout>
              </c:layout>
              <c:tx>
                <c:rich>
                  <a:bodyPr/>
                  <a:lstStyle/>
                  <a:p>
                    <a:fld id="{5F6502EA-4BCE-4552-A5D2-BFD2A036A95D}"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3-3B51-46A8-8A28-7A1FC222F060}"/>
                </c:ext>
                <c:ext xmlns:c15="http://schemas.microsoft.com/office/drawing/2012/chart" uri="{CE6537A1-D6FC-4f65-9D91-7224C49458BB}">
                  <c15:layout>
                    <c:manualLayout>
                      <c:w val="0.24960453717560652"/>
                      <c:h val="6.2319265796869444E-2"/>
                    </c:manualLayout>
                  </c15:layout>
                  <c15:dlblFieldTable/>
                  <c15:showDataLabelsRange val="1"/>
                </c:ext>
              </c:extLst>
            </c:dLbl>
            <c:dLbl>
              <c:idx val="22"/>
              <c:layout>
                <c:manualLayout>
                  <c:x val="4.59678129293285E-2"/>
                  <c:y val="2.9986721348169224E-2"/>
                </c:manualLayout>
              </c:layout>
              <c:tx>
                <c:rich>
                  <a:bodyPr/>
                  <a:lstStyle/>
                  <a:p>
                    <a:fld id="{8B2860F2-F4AD-4F5E-B5EF-03F4DA2C98BC}"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4-3B51-46A8-8A28-7A1FC222F060}"/>
                </c:ext>
                <c:ext xmlns:c15="http://schemas.microsoft.com/office/drawing/2012/chart" uri="{CE6537A1-D6FC-4f65-9D91-7224C49458BB}">
                  <c15:layout>
                    <c:manualLayout>
                      <c:w val="0.25227282134072665"/>
                      <c:h val="6.2319265796869444E-2"/>
                    </c:manualLayout>
                  </c15:layout>
                  <c15:dlblFieldTable/>
                  <c15:showDataLabelsRange val="1"/>
                </c:ext>
              </c:extLst>
            </c:dLbl>
            <c:dLbl>
              <c:idx val="23"/>
              <c:layout>
                <c:manualLayout>
                  <c:x val="6.984895620715377E-2"/>
                  <c:y val="-8.358947683055068E-2"/>
                </c:manualLayout>
              </c:layout>
              <c:tx>
                <c:rich>
                  <a:bodyPr/>
                  <a:lstStyle/>
                  <a:p>
                    <a:fld id="{6B0F0EE5-770A-4701-95B4-3F4D721740F1}"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5-3B51-46A8-8A28-7A1FC222F060}"/>
                </c:ext>
                <c:ext xmlns:c15="http://schemas.microsoft.com/office/drawing/2012/chart" uri="{CE6537A1-D6FC-4f65-9D91-7224C49458BB}">
                  <c15:layout/>
                  <c15:dlblFieldTable/>
                  <c15:showDataLabelsRange val="1"/>
                </c:ext>
              </c:extLst>
            </c:dLbl>
            <c:dLbl>
              <c:idx val="24"/>
              <c:layout>
                <c:manualLayout>
                  <c:x val="5.6640949589809038E-2"/>
                  <c:y val="-3.9894714066822545E-2"/>
                </c:manualLayout>
              </c:layout>
              <c:tx>
                <c:rich>
                  <a:bodyPr/>
                  <a:lstStyle/>
                  <a:p>
                    <a:fld id="{7CA29D2F-1F7C-4843-96A7-7F94BD812A2A}"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6-3B51-46A8-8A28-7A1FC222F060}"/>
                </c:ext>
                <c:ext xmlns:c15="http://schemas.microsoft.com/office/drawing/2012/chart" uri="{CE6537A1-D6FC-4f65-9D91-7224C49458BB}">
                  <c15:layout>
                    <c:manualLayout>
                      <c:w val="0.24159968468024606"/>
                      <c:h val="6.2319265796869444E-2"/>
                    </c:manualLayout>
                  </c15:layout>
                  <c15:dlblFieldTable/>
                  <c15:showDataLabelsRange val="1"/>
                </c:ext>
              </c:extLst>
            </c:dLbl>
            <c:dLbl>
              <c:idx val="25"/>
              <c:layout>
                <c:manualLayout>
                  <c:x val="-0.1021219582348397"/>
                  <c:y val="-0.16218722604305805"/>
                </c:manualLayout>
              </c:layout>
              <c:tx>
                <c:rich>
                  <a:bodyPr/>
                  <a:lstStyle/>
                  <a:p>
                    <a:fld id="{BB914EF2-59AD-44CD-A353-69095DF8F5FA}"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17-3B51-46A8-8A28-7A1FC222F060}"/>
                </c:ext>
                <c:ext xmlns:c15="http://schemas.microsoft.com/office/drawing/2012/chart" uri="{CE6537A1-D6FC-4f65-9D91-7224C49458BB}">
                  <c15:layout>
                    <c:manualLayout>
                      <c:w val="0.27628737882680798"/>
                      <c:h val="6.2319265796869444E-2"/>
                    </c:manualLayout>
                  </c15:layout>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xVal>
            <c:numRef>
              <c:f>('Summary Analysis'!$H$4:$H$12,'Summary Analysis'!$H$14:$H$23,'Summary Analysis'!$H$28:$H$35)</c:f>
              <c:numCache>
                <c:formatCode>0</c:formatCode>
                <c:ptCount val="26"/>
                <c:pt idx="0">
                  <c:v>615</c:v>
                </c:pt>
                <c:pt idx="1">
                  <c:v>615</c:v>
                </c:pt>
                <c:pt idx="2">
                  <c:v>615</c:v>
                </c:pt>
                <c:pt idx="3">
                  <c:v>615</c:v>
                </c:pt>
                <c:pt idx="4">
                  <c:v>615</c:v>
                </c:pt>
                <c:pt idx="5">
                  <c:v>615</c:v>
                </c:pt>
                <c:pt idx="6">
                  <c:v>615</c:v>
                </c:pt>
                <c:pt idx="7">
                  <c:v>615</c:v>
                </c:pt>
                <c:pt idx="8">
                  <c:v>615</c:v>
                </c:pt>
                <c:pt idx="9">
                  <c:v>664</c:v>
                </c:pt>
                <c:pt idx="10">
                  <c:v>677</c:v>
                </c:pt>
                <c:pt idx="11">
                  <c:v>677</c:v>
                </c:pt>
                <c:pt idx="12">
                  <c:v>673</c:v>
                </c:pt>
                <c:pt idx="13">
                  <c:v>673</c:v>
                </c:pt>
                <c:pt idx="14">
                  <c:v>664</c:v>
                </c:pt>
                <c:pt idx="15">
                  <c:v>664</c:v>
                </c:pt>
                <c:pt idx="16">
                  <c:v>664</c:v>
                </c:pt>
                <c:pt idx="17">
                  <c:v>664</c:v>
                </c:pt>
                <c:pt idx="18">
                  <c:v>605.45000000000005</c:v>
                </c:pt>
                <c:pt idx="19">
                  <c:v>605.45000000000005</c:v>
                </c:pt>
                <c:pt idx="20">
                  <c:v>16.2</c:v>
                </c:pt>
                <c:pt idx="21">
                  <c:v>16.2</c:v>
                </c:pt>
                <c:pt idx="22">
                  <c:v>16.2</c:v>
                </c:pt>
                <c:pt idx="23">
                  <c:v>17.7</c:v>
                </c:pt>
                <c:pt idx="24">
                  <c:v>17.7</c:v>
                </c:pt>
                <c:pt idx="25">
                  <c:v>17.7</c:v>
                </c:pt>
              </c:numCache>
            </c:numRef>
          </c:xVal>
          <c:yVal>
            <c:numRef>
              <c:f>('Summary Analysis'!$Y$4:$Y$12,'Summary Analysis'!$Y$14:$Y$23,'Summary Analysis'!$Y$28:$Y$35)</c:f>
              <c:numCache>
                <c:formatCode>0.00%</c:formatCode>
                <c:ptCount val="26"/>
                <c:pt idx="0">
                  <c:v>-6.5148984966518594E-2</c:v>
                </c:pt>
                <c:pt idx="1">
                  <c:v>-6.6299999999999998E-2</c:v>
                </c:pt>
                <c:pt idx="2">
                  <c:v>-7.51E-2</c:v>
                </c:pt>
                <c:pt idx="3">
                  <c:v>-7.6100000000000001E-2</c:v>
                </c:pt>
                <c:pt idx="4">
                  <c:v>-6.9636442957587474E-2</c:v>
                </c:pt>
                <c:pt idx="5">
                  <c:v>-8.0319362663310301E-2</c:v>
                </c:pt>
                <c:pt idx="6">
                  <c:v>0</c:v>
                </c:pt>
                <c:pt idx="7">
                  <c:v>0</c:v>
                </c:pt>
                <c:pt idx="8">
                  <c:v>0</c:v>
                </c:pt>
                <c:pt idx="9">
                  <c:v>-7.5230990143200699E-2</c:v>
                </c:pt>
                <c:pt idx="10">
                  <c:v>-7.3863693412503137E-2</c:v>
                </c:pt>
                <c:pt idx="11">
                  <c:v>-7.385546345360712E-2</c:v>
                </c:pt>
                <c:pt idx="12">
                  <c:v>-7.386786063326703E-2</c:v>
                </c:pt>
                <c:pt idx="13">
                  <c:v>-7.3861272421835142E-2</c:v>
                </c:pt>
                <c:pt idx="14">
                  <c:v>-7.5228193068108962E-2</c:v>
                </c:pt>
                <c:pt idx="15">
                  <c:v>-7.5227190783215825E-2</c:v>
                </c:pt>
                <c:pt idx="16">
                  <c:v>-7.5227195490050691E-2</c:v>
                </c:pt>
                <c:pt idx="17">
                  <c:v>-7.5230990143200699E-2</c:v>
                </c:pt>
                <c:pt idx="18">
                  <c:v>-7.8799999999999995E-2</c:v>
                </c:pt>
                <c:pt idx="19">
                  <c:v>-7.2400000000000006E-2</c:v>
                </c:pt>
                <c:pt idx="20">
                  <c:v>-4.6399999999999997E-2</c:v>
                </c:pt>
                <c:pt idx="21">
                  <c:v>-4.6399999999999997E-2</c:v>
                </c:pt>
                <c:pt idx="22">
                  <c:v>-4.6199999999999998E-2</c:v>
                </c:pt>
                <c:pt idx="23">
                  <c:v>-4.9399999999999999E-2</c:v>
                </c:pt>
                <c:pt idx="24">
                  <c:v>-4.9099999999999998E-2</c:v>
                </c:pt>
                <c:pt idx="25">
                  <c:v>-4.8800000000000003E-2</c:v>
                </c:pt>
              </c:numCache>
            </c:numRef>
          </c:yVal>
          <c:smooth val="0"/>
          <c:extLst xmlns:c16r2="http://schemas.microsoft.com/office/drawing/2015/06/chart">
            <c:ext xmlns:c16="http://schemas.microsoft.com/office/drawing/2014/chart" uri="{C3380CC4-5D6E-409C-BE32-E72D297353CC}">
              <c16:uniqueId val="{0000002F-86D5-5147-9782-532FB3DE8A37}"/>
            </c:ext>
            <c:ext xmlns:c15="http://schemas.microsoft.com/office/drawing/2012/chart" uri="{02D57815-91ED-43cb-92C2-25804820EDAC}">
              <c15:datalabelsRange>
                <c15:f>('Summary Analysis'!$B$4:$B$12,'Summary Analysis'!$B$14:$B$23,'Summary Analysis'!$B$28:$B$35)</c15:f>
                <c15:dlblRangeCache>
                  <c:ptCount val="26"/>
                  <c:pt idx="0">
                    <c:v>NNVC-filter set#0</c:v>
                  </c:pt>
                  <c:pt idx="1">
                    <c:v>EE1-1.1-1</c:v>
                  </c:pt>
                  <c:pt idx="2">
                    <c:v>EE1-1.1-2</c:v>
                  </c:pt>
                  <c:pt idx="3">
                    <c:v>EE1-1.1-3</c:v>
                  </c:pt>
                  <c:pt idx="4">
                    <c:v>EE1-1.2-1</c:v>
                  </c:pt>
                  <c:pt idx="5">
                    <c:v>EE1-1.2-2</c:v>
                  </c:pt>
                  <c:pt idx="6">
                    <c:v>EE1-1.3-1</c:v>
                  </c:pt>
                  <c:pt idx="7">
                    <c:v>EE1-1.4-1</c:v>
                  </c:pt>
                  <c:pt idx="8">
                    <c:v>EE1-1.4-2</c:v>
                  </c:pt>
                  <c:pt idx="9">
                    <c:v>NNVC-filter set#1</c:v>
                  </c:pt>
                  <c:pt idx="10">
                    <c:v>EE1-1.5-2-float</c:v>
                  </c:pt>
                  <c:pt idx="11">
                    <c:v>EE1-1.5-2-int</c:v>
                  </c:pt>
                  <c:pt idx="12">
                    <c:v>EE1-1.5-3-float</c:v>
                  </c:pt>
                  <c:pt idx="13">
                    <c:v>EE1-1.5-3-int</c:v>
                  </c:pt>
                  <c:pt idx="14">
                    <c:v>EE1-1.6</c:v>
                  </c:pt>
                  <c:pt idx="15">
                    <c:v>EE1-1.7-1</c:v>
                  </c:pt>
                  <c:pt idx="16">
                    <c:v>EE1-1.7-2</c:v>
                  </c:pt>
                  <c:pt idx="17">
                    <c:v>EE1-1.7-3</c:v>
                  </c:pt>
                  <c:pt idx="18">
                    <c:v>EE1-1.9</c:v>
                  </c:pt>
                  <c:pt idx="19">
                    <c:v>EE1-1.9</c:v>
                  </c:pt>
                  <c:pt idx="20">
                    <c:v>EE1-1.10-1-TF</c:v>
                  </c:pt>
                  <c:pt idx="21">
                    <c:v>EE1-1.10-1-SADL-f32</c:v>
                  </c:pt>
                  <c:pt idx="22">
                    <c:v>EE1-1.10-1-SADL-int32</c:v>
                  </c:pt>
                  <c:pt idx="23">
                    <c:v>EE1-1.10-2-TF</c:v>
                  </c:pt>
                  <c:pt idx="24">
                    <c:v>EE1-1.10-2-SADL-f32</c:v>
                  </c:pt>
                  <c:pt idx="25">
                    <c:v>EE1-1.10-2-SADL-int32</c:v>
                  </c:pt>
                </c15:dlblRangeCache>
              </c15:datalabelsRange>
            </c:ext>
          </c:extLst>
        </c:ser>
        <c:ser>
          <c:idx val="1"/>
          <c:order val="1"/>
          <c:tx>
            <c:strRef>
              <c:f>'Summary Analysis'!$Z$2</c:f>
              <c:strCache>
                <c:ptCount val="1"/>
                <c:pt idx="0">
                  <c:v>Post Filter</c:v>
                </c:pt>
              </c:strCache>
              <c:extLst xmlns:c15="http://schemas.microsoft.com/office/drawing/2012/chart" xmlns:c16r2="http://schemas.microsoft.com/office/drawing/2015/06/chart"/>
            </c:strRef>
          </c:tx>
          <c:spPr>
            <a:ln w="25400" cap="rnd">
              <a:noFill/>
              <a:round/>
            </a:ln>
            <a:effectLst/>
          </c:spPr>
          <c:marker>
            <c:symbol val="circle"/>
            <c:size val="5"/>
            <c:spPr>
              <a:solidFill>
                <a:srgbClr val="FFD964"/>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'Summary Analysis'!$H$37:$H$38</c:f>
              <c:numCache>
                <c:formatCode>0</c:formatCode>
                <c:ptCount val="2"/>
                <c:pt idx="0">
                  <c:v>34</c:v>
                </c:pt>
                <c:pt idx="1">
                  <c:v>34</c:v>
                </c:pt>
              </c:numCache>
            </c:numRef>
          </c:xVal>
          <c:yVal>
            <c:numRef>
              <c:f>'Summary Analysis'!$Z$37:$Z$38</c:f>
              <c:numCache>
                <c:formatCode>0.00%</c:formatCode>
                <c:ptCount val="2"/>
                <c:pt idx="0">
                  <c:v>0</c:v>
                </c:pt>
                <c:pt idx="1">
                  <c:v>0</c:v>
                </c:pt>
              </c:numCache>
            </c:numRef>
          </c:yVal>
          <c:smooth val="0"/>
          <c:extLst xmlns:c15="http://schemas.microsoft.com/office/drawing/2012/chart" xmlns:c16r2="http://schemas.microsoft.com/office/drawing/2015/06/chart">
            <c:ext xmlns:c16="http://schemas.microsoft.com/office/drawing/2014/chart" uri="{C3380CC4-5D6E-409C-BE32-E72D297353CC}">
              <c16:uniqueId val="{00000030-86D5-5147-9782-532FB3DE8A37}"/>
            </c:ext>
          </c:extLst>
        </c:ser>
        <c:ser>
          <c:idx val="2"/>
          <c:order val="2"/>
          <c:tx>
            <c:strRef>
              <c:f>'Summary Analysis'!$X$2</c:f>
              <c:strCache>
                <c:ptCount val="1"/>
                <c:pt idx="0">
                  <c:v>Super Resolution</c:v>
                </c:pt>
              </c:strCache>
              <c:extLst xmlns:c15="http://schemas.microsoft.com/office/drawing/2012/chart" xmlns:c16r2="http://schemas.microsoft.com/office/drawing/2015/06/chart"/>
            </c:strRef>
          </c:tx>
          <c:spPr>
            <a:ln w="25400" cap="rnd">
              <a:noFill/>
              <a:round/>
            </a:ln>
            <a:effectLst/>
          </c:spPr>
          <c:marker>
            <c:symbol val="circle"/>
            <c:size val="5"/>
            <c:spPr>
              <a:solidFill>
                <a:srgbClr val="5B9BD5"/>
              </a:solidFill>
              <a:ln w="9525">
                <a:noFill/>
              </a:ln>
              <a:effectLst/>
            </c:spPr>
          </c:marker>
          <c:dLbls>
            <c:dLbl>
              <c:idx val="0"/>
              <c:layout/>
              <c:tx>
                <c:rich>
                  <a:bodyPr/>
                  <a:lstStyle/>
                  <a:p>
                    <a:fld id="{919219E7-B400-4E3E-AE81-C3D62F418D49}"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F488620A-9775-4344-A757-5B3C3704966F}"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02E9EC28-481E-493B-8607-26E38E17DDCB}"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96132AA8-7345-4510-970D-3378DB98A74F}"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tx>
                <c:rich>
                  <a:bodyPr/>
                  <a:lstStyle/>
                  <a:p>
                    <a:endParaRPr lang="en-US"/>
                  </a:p>
                </c:rich>
              </c:tx>
              <c:dLblPos val="t"/>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9-04EA-4951-9825-B063D48A890F}"/>
                </c:ext>
                <c:ext xmlns:c15="http://schemas.microsoft.com/office/drawing/2012/chart" uri="{CE6537A1-D6FC-4f65-9D91-7224C49458BB}"/>
              </c:extLst>
            </c:dLbl>
            <c:dLbl>
              <c:idx val="5"/>
              <c:tx>
                <c:rich>
                  <a:bodyPr/>
                  <a:lstStyle/>
                  <a:p>
                    <a:endParaRPr lang="en-US"/>
                  </a:p>
                </c:rich>
              </c:tx>
              <c:dLblPos val="t"/>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04EA-4951-9825-B063D48A890F}"/>
                </c:ext>
                <c:ext xmlns:c15="http://schemas.microsoft.com/office/drawing/2012/chart" uri="{CE6537A1-D6FC-4f65-9D91-7224C49458BB}"/>
              </c:extLst>
            </c:dLbl>
            <c:dLbl>
              <c:idx val="6"/>
              <c:layout/>
              <c:tx>
                <c:rich>
                  <a:bodyPr/>
                  <a:lstStyle/>
                  <a:p>
                    <a:fld id="{30CBD9D1-DD33-4AA5-A877-4878C3AE8A8A}"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7"/>
              <c:layout/>
              <c:tx>
                <c:rich>
                  <a:bodyPr/>
                  <a:lstStyle/>
                  <a:p>
                    <a:fld id="{06939793-C218-409D-A001-A22096545C3C}"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xVal>
            <c:numRef>
              <c:f>'Summary Analysis'!$H$40:$H$47</c:f>
              <c:numCache>
                <c:formatCode>0.0</c:formatCode>
                <c:ptCount val="8"/>
                <c:pt idx="0">
                  <c:v>3.2000000000000001E-2</c:v>
                </c:pt>
                <c:pt idx="1">
                  <c:v>3.2000000000000001E-2</c:v>
                </c:pt>
                <c:pt idx="2">
                  <c:v>3.2000000000000001E-2</c:v>
                </c:pt>
                <c:pt idx="3">
                  <c:v>3.2000000000000001E-2</c:v>
                </c:pt>
                <c:pt idx="4" formatCode="General">
                  <c:v>469</c:v>
                </c:pt>
                <c:pt idx="5" formatCode="General">
                  <c:v>926</c:v>
                </c:pt>
                <c:pt idx="6" formatCode="General">
                  <c:v>964</c:v>
                </c:pt>
                <c:pt idx="7" formatCode="General">
                  <c:v>964</c:v>
                </c:pt>
              </c:numCache>
            </c:numRef>
          </c:xVal>
          <c:yVal>
            <c:numRef>
              <c:f>'Summary Analysis'!$X$40:$X$47</c:f>
              <c:numCache>
                <c:formatCode>0.00%</c:formatCode>
                <c:ptCount val="8"/>
                <c:pt idx="0">
                  <c:v>-5.6558821486216281E-3</c:v>
                </c:pt>
                <c:pt idx="1">
                  <c:v>-3.469088176850087E-3</c:v>
                </c:pt>
                <c:pt idx="2">
                  <c:v>-8.0000000000000002E-3</c:v>
                </c:pt>
                <c:pt idx="3">
                  <c:v>-8.0999999999999996E-3</c:v>
                </c:pt>
                <c:pt idx="6">
                  <c:v>-8.3852118130057773E-3</c:v>
                </c:pt>
                <c:pt idx="7">
                  <c:v>-1.1276274535138778E-2</c:v>
                </c:pt>
              </c:numCache>
            </c:numRef>
          </c:yVal>
          <c:smooth val="0"/>
          <c:extLst xmlns:c15="http://schemas.microsoft.com/office/drawing/2012/chart" xmlns:c16r2="http://schemas.microsoft.com/office/drawing/2015/06/chart">
            <c:ext xmlns:c16="http://schemas.microsoft.com/office/drawing/2014/chart" uri="{C3380CC4-5D6E-409C-BE32-E72D297353CC}">
              <c16:uniqueId val="{0000002C-86D5-5147-9782-532FB3DE8A37}"/>
            </c:ext>
            <c:ext xmlns:c15="http://schemas.microsoft.com/office/drawing/2012/chart" uri="{02D57815-91ED-43cb-92C2-25804820EDAC}">
              <c15:datalabelsRange>
                <c15:f>'Summary Analysis'!$B$40:$B$47</c15:f>
                <c15:dlblRangeCache>
                  <c:ptCount val="8"/>
                  <c:pt idx="0">
                    <c:v>RPR(JVET-Z0065)</c:v>
                  </c:pt>
                  <c:pt idx="1">
                    <c:v>EE1-2.1-1</c:v>
                  </c:pt>
                  <c:pt idx="2">
                    <c:v>EE1-2.1-2</c:v>
                  </c:pt>
                  <c:pt idx="3">
                    <c:v>EE1-2.1-3</c:v>
                  </c:pt>
                  <c:pt idx="4">
                    <c:v>EE1-2.2-1</c:v>
                  </c:pt>
                  <c:pt idx="5">
                    <c:v>EE1-2.3</c:v>
                  </c:pt>
                  <c:pt idx="6">
                    <c:v>EE1-2.4-1</c:v>
                  </c:pt>
                  <c:pt idx="7">
                    <c:v>EE1-2.4-2</c:v>
                  </c:pt>
                </c15:dlblRangeCache>
              </c15:datalabelsRange>
            </c:ext>
          </c:extLst>
        </c:ser>
        <c:ser>
          <c:idx val="3"/>
          <c:order val="3"/>
          <c:tx>
            <c:strRef>
              <c:f>'Summary Analysis'!$AH$2</c:f>
              <c:strCache>
                <c:ptCount val="1"/>
                <c:pt idx="0">
                  <c:v>Device</c:v>
                </c:pt>
              </c:strCache>
            </c:strRef>
          </c:tx>
          <c:spPr>
            <a:ln w="25400" cap="rnd">
              <a:noFill/>
              <a:round/>
            </a:ln>
            <a:effectLst/>
          </c:spPr>
          <c:marker>
            <c:symbol val="diamond"/>
            <c:size val="5"/>
            <c:spPr>
              <a:solidFill>
                <a:srgbClr val="A5A5A5"/>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Dir val="x"/>
            <c:errBarType val="both"/>
            <c:errValType val="stdErr"/>
            <c:noEndCap val="0"/>
            <c:spPr>
              <a:noFill/>
              <a:ln w="9525" cap="flat" cmpd="sng" algn="ctr">
                <a:solidFill>
                  <a:schemeClr val="tx1">
                    <a:lumMod val="65000"/>
                    <a:lumOff val="35000"/>
                  </a:schemeClr>
                </a:solidFill>
                <a:round/>
              </a:ln>
              <a:effectLst/>
            </c:spPr>
          </c:errBars>
          <c:errBars>
            <c:errDir val="y"/>
            <c:errBarType val="minus"/>
            <c:errValType val="fixedVal"/>
            <c:noEndCap val="0"/>
            <c:val val="0.14000000000000001"/>
            <c:spPr>
              <a:noFill/>
              <a:ln w="9525" cap="flat" cmpd="sng" algn="ctr">
                <a:solidFill>
                  <a:schemeClr val="tx1">
                    <a:lumMod val="65000"/>
                    <a:lumOff val="35000"/>
                  </a:schemeClr>
                </a:solidFill>
                <a:prstDash val="dash"/>
                <a:round/>
              </a:ln>
              <a:effectLst/>
            </c:spPr>
          </c:errBars>
          <c:xVal>
            <c:numRef>
              <c:f>'Summary Analysis'!$AJ$4</c:f>
              <c:numCache>
                <c:formatCode>General</c:formatCode>
                <c:ptCount val="1"/>
                <c:pt idx="0">
                  <c:v>60.28163580246914</c:v>
                </c:pt>
              </c:numCache>
            </c:numRef>
          </c:xVal>
          <c:yVal>
            <c:numLit>
              <c:formatCode>General</c:formatCode>
              <c:ptCount val="1"/>
              <c:pt idx="0">
                <c:v>0</c:v>
              </c:pt>
            </c:numLit>
          </c:yVal>
          <c:smooth val="0"/>
          <c:extLst xmlns:c16r2="http://schemas.microsoft.com/office/drawing/2015/06/chart">
            <c:ext xmlns:c16="http://schemas.microsoft.com/office/drawing/2014/chart" uri="{C3380CC4-5D6E-409C-BE32-E72D297353CC}">
              <c16:uniqueId val="{00000001-74AF-114B-8EFF-06CC4B279FC6}"/>
            </c:ext>
          </c:extLst>
        </c:ser>
        <c:ser>
          <c:idx val="4"/>
          <c:order val="4"/>
          <c:tx>
            <c:strRef>
              <c:f>'Summary Analysis'!$C$49</c:f>
              <c:strCache>
                <c:ptCount val="1"/>
                <c:pt idx="0">
                  <c:v>NN Intra</c:v>
                </c:pt>
              </c:strCache>
            </c:strRef>
          </c:tx>
          <c:spPr>
            <a:ln w="25400" cap="rnd">
              <a:noFill/>
              <a:round/>
            </a:ln>
            <a:effectLst/>
          </c:spPr>
          <c:marker>
            <c:symbol val="circle"/>
            <c:size val="5"/>
            <c:spPr>
              <a:solidFill>
                <a:schemeClr val="accent5"/>
              </a:solidFill>
              <a:ln w="9525">
                <a:solidFill>
                  <a:schemeClr val="accent5"/>
                </a:solidFill>
              </a:ln>
              <a:effectLst/>
            </c:spPr>
          </c:marker>
          <c:dLbls>
            <c:dLbl>
              <c:idx val="0"/>
              <c:layout>
                <c:manualLayout>
                  <c:x val="-1.8282588099912976E-2"/>
                  <c:y val="-3.117840026930686E-2"/>
                </c:manualLayout>
              </c:layout>
              <c:tx>
                <c:rich>
                  <a:bodyPr/>
                  <a:lstStyle/>
                  <a:p>
                    <a:fld id="{5325DCE8-0AEB-46CA-80DE-0C4CE0E64061}"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D-04EA-4951-9825-B063D48A890F}"/>
                </c:ext>
                <c:ext xmlns:c15="http://schemas.microsoft.com/office/drawing/2012/chart" uri="{CE6537A1-D6FC-4f65-9D91-7224C49458BB}">
                  <c15:layout/>
                  <c15:dlblFieldTable/>
                  <c15:showDataLabelsRange val="1"/>
                </c:ext>
              </c:extLst>
            </c:dLbl>
            <c:dLbl>
              <c:idx val="1"/>
              <c:layout>
                <c:manualLayout>
                  <c:x val="-6.9747247749675029E-2"/>
                  <c:y val="-4.1161462471448584E-2"/>
                </c:manualLayout>
              </c:layout>
              <c:tx>
                <c:rich>
                  <a:bodyPr/>
                  <a:lstStyle/>
                  <a:p>
                    <a:fld id="{4F98A3B9-D22E-403D-9C7A-1D79D6884488}" type="CELLRANGE">
                      <a:rPr lang="en-US"/>
                      <a:pPr/>
                      <a:t>[CELLRANGE]</a:t>
                    </a:fld>
                    <a:endParaRPr lang="en-US"/>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B-4CF7-42A9-A235-4138A2DD2D91}"/>
                </c:ext>
                <c:ext xmlns:c15="http://schemas.microsoft.com/office/drawing/2012/chart" uri="{CE6537A1-D6FC-4f65-9D91-7224C49458BB}">
                  <c15:layout/>
                  <c15:dlblFieldTable/>
                  <c15:showDataLabelsRange val="1"/>
                </c:ext>
              </c:extLst>
            </c:dLbl>
            <c:dLbl>
              <c:idx val="2"/>
              <c:layout/>
              <c:tx>
                <c:rich>
                  <a:bodyPr/>
                  <a:lstStyle/>
                  <a:p>
                    <a:fld id="{6A43CECB-1FDA-414E-A721-2CC3AF012CF4}"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xVal>
            <c:numRef>
              <c:f>'Summary Analysis'!$H$49:$H$53</c:f>
              <c:numCache>
                <c:formatCode>0</c:formatCode>
                <c:ptCount val="3"/>
                <c:pt idx="0" formatCode="0.0">
                  <c:v>7.8</c:v>
                </c:pt>
                <c:pt idx="1">
                  <c:v>623</c:v>
                </c:pt>
                <c:pt idx="2">
                  <c:v>690</c:v>
                </c:pt>
              </c:numCache>
            </c:numRef>
          </c:xVal>
          <c:yVal>
            <c:numRef>
              <c:f>'Summary Analysis'!$L$49:$L$53</c:f>
              <c:numCache>
                <c:formatCode>0.0%</c:formatCode>
                <c:ptCount val="3"/>
                <c:pt idx="0">
                  <c:v>-3.3512864513320799E-2</c:v>
                </c:pt>
                <c:pt idx="1">
                  <c:v>-9.6432034271065101E-2</c:v>
                </c:pt>
                <c:pt idx="2">
                  <c:v>-0.1048831539542107</c:v>
                </c:pt>
              </c:numCache>
            </c:numRef>
          </c:yVal>
          <c:smooth val="0"/>
          <c:extLst xmlns:c16r2="http://schemas.microsoft.com/office/drawing/2015/06/chart">
            <c:ext xmlns:c16="http://schemas.microsoft.com/office/drawing/2014/chart" uri="{C3380CC4-5D6E-409C-BE32-E72D297353CC}">
              <c16:uniqueId val="{00000019-3B51-46A8-8A28-7A1FC222F060}"/>
            </c:ext>
            <c:ext xmlns:c15="http://schemas.microsoft.com/office/drawing/2012/chart" uri="{02D57815-91ED-43cb-92C2-25804820EDAC}">
              <c15:datalabelsRange>
                <c15:f>'Summary Analysis'!$B$49:$B$53</c15:f>
                <c15:dlblRangeCache>
                  <c:ptCount val="3"/>
                  <c:pt idx="0">
                    <c:v>EE1-3.2</c:v>
                  </c:pt>
                  <c:pt idx="1">
                    <c:v>EE1-3.2</c:v>
                  </c:pt>
                  <c:pt idx="2">
                    <c:v>EE1-3.2</c:v>
                  </c:pt>
                </c15:dlblRangeCache>
              </c15:datalabelsRange>
            </c:ext>
          </c:extLst>
        </c:ser>
        <c:dLbls>
          <c:dLblPos val="t"/>
          <c:showLegendKey val="0"/>
          <c:showVal val="1"/>
          <c:showCatName val="0"/>
          <c:showSerName val="0"/>
          <c:showPercent val="0"/>
          <c:showBubbleSize val="0"/>
        </c:dLbls>
        <c:axId val="919176896"/>
        <c:axId val="919175264"/>
        <c:extLst xmlns:c16r2="http://schemas.microsoft.com/office/drawing/2015/06/chart"/>
      </c:scatterChart>
      <c:valAx>
        <c:axId val="919176896"/>
        <c:scaling>
          <c:logBase val="2"/>
          <c:orientation val="minMax"/>
          <c:max val="1000"/>
          <c:min val="7"/>
        </c:scaling>
        <c:delete val="0"/>
        <c:axPos val="t"/>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kMAC/pixel</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9175264"/>
        <c:crosses val="autoZero"/>
        <c:crossBetween val="midCat"/>
      </c:valAx>
      <c:valAx>
        <c:axId val="919175264"/>
        <c:scaling>
          <c:orientation val="maxMin"/>
          <c:max val="-1.0000000000000002E-2"/>
          <c:min val="-0.11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BD-Rate (Y)</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9176896"/>
        <c:crossesAt val="1.0000000000000002E-2"/>
        <c:crossBetween val="midCat"/>
        <c:majorUnit val="1.0000000000000002E-2"/>
      </c:valAx>
      <c:spPr>
        <a:noFill/>
        <a:ln>
          <a:noFill/>
        </a:ln>
        <a:effectLst/>
      </c:spPr>
    </c:plotArea>
    <c:legend>
      <c:legendPos val="r"/>
      <c:layout>
        <c:manualLayout>
          <c:xMode val="edge"/>
          <c:yMode val="edge"/>
          <c:x val="0.76551093427376704"/>
          <c:y val="0.64938954950252714"/>
          <c:w val="0.20843795493457137"/>
          <c:h val="0.2105816922037197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80289E-5B79-483B-A94D-38A7A14FCD10}" type="datetimeFigureOut">
              <a:rPr lang="en-US" smtClean="0"/>
              <a:t>6/1/2023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3B93A-7E01-4CA8-B5DA-D8B8278135D8}" type="slidenum">
              <a:rPr lang="en-US" smtClean="0"/>
              <a:t>‹#›</a:t>
            </a:fld>
            <a:endParaRPr lang="en-US"/>
          </a:p>
        </p:txBody>
      </p:sp>
    </p:spTree>
    <p:extLst>
      <p:ext uri="{BB962C8B-B14F-4D97-AF65-F5344CB8AC3E}">
        <p14:creationId xmlns:p14="http://schemas.microsoft.com/office/powerpoint/2010/main" val="161520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84A1E5-1EE7-4E87-8BEB-00DC2A198F5D}"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545061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4A1E5-1EE7-4E87-8BEB-00DC2A198F5D}"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355554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4A1E5-1EE7-4E87-8BEB-00DC2A198F5D}"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2929009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84A1E5-1EE7-4E87-8BEB-00DC2A198F5D}"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3418829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84A1E5-1EE7-4E87-8BEB-00DC2A198F5D}" type="datetimeFigureOut">
              <a:rPr lang="en-US" smtClean="0"/>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186345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84A1E5-1EE7-4E87-8BEB-00DC2A198F5D}"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140508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84A1E5-1EE7-4E87-8BEB-00DC2A198F5D}" type="datetimeFigureOut">
              <a:rPr lang="en-US" smtClean="0"/>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783004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84A1E5-1EE7-4E87-8BEB-00DC2A198F5D}" type="datetimeFigureOut">
              <a:rPr lang="en-US" smtClean="0"/>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281496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84A1E5-1EE7-4E87-8BEB-00DC2A198F5D}" type="datetimeFigureOut">
              <a:rPr lang="en-US" smtClean="0"/>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1824899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84A1E5-1EE7-4E87-8BEB-00DC2A198F5D}"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2421576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84A1E5-1EE7-4E87-8BEB-00DC2A198F5D}" type="datetimeFigureOut">
              <a:rPr lang="en-US" smtClean="0"/>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B42F1-1D10-4D7C-82D8-DE9C8FEC46CA}" type="slidenum">
              <a:rPr lang="en-US" smtClean="0"/>
              <a:t>‹#›</a:t>
            </a:fld>
            <a:endParaRPr lang="en-US"/>
          </a:p>
        </p:txBody>
      </p:sp>
    </p:spTree>
    <p:extLst>
      <p:ext uri="{BB962C8B-B14F-4D97-AF65-F5344CB8AC3E}">
        <p14:creationId xmlns:p14="http://schemas.microsoft.com/office/powerpoint/2010/main" val="2687176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4A1E5-1EE7-4E87-8BEB-00DC2A198F5D}" type="datetimeFigureOut">
              <a:rPr lang="en-US" smtClean="0"/>
              <a:t>6/1/2023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4B42F1-1D10-4D7C-82D8-DE9C8FEC46CA}" type="slidenum">
              <a:rPr lang="en-US" smtClean="0"/>
              <a:t>‹#›</a:t>
            </a:fld>
            <a:endParaRPr lang="en-US"/>
          </a:p>
        </p:txBody>
      </p:sp>
    </p:spTree>
    <p:extLst>
      <p:ext uri="{BB962C8B-B14F-4D97-AF65-F5344CB8AC3E}">
        <p14:creationId xmlns:p14="http://schemas.microsoft.com/office/powerpoint/2010/main" val="1507779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jvet-experts.org/doc_end_user/current_document.php?id=12776"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cid:image002.png@01D9710D.ADA670A0" TargetMode="External"/><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jvet-experts.org/doc_end_user/documents/28_Mainz/wg11/JVET-AB0098-v4.zip" TargetMode="External"/><Relationship Id="rId5" Type="http://schemas.openxmlformats.org/officeDocument/2006/relationships/hyperlink" Target="https://jvet-experts.org/doc_end_user/current_document.php?id=12011" TargetMode="Externa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Visio_Drawing11111111222222211666111.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https://jvet-experts.org/doc_end_user/current_document.php?id=12976" TargetMode="Externa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jvet-experts.org/doc_end_user/current_document.php?id=12713" TargetMode="External"/><Relationship Id="rId5" Type="http://schemas.openxmlformats.org/officeDocument/2006/relationships/hyperlink" Target="https://jvet-experts.org/doc_end_user/current_document.php?id=12776" TargetMode="Externa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vcgit.hhi.fraunhofer.de/jvet-ahg-nnvc/" TargetMode="External"/><Relationship Id="rId2" Type="http://schemas.openxmlformats.org/officeDocument/2006/relationships/hyperlink" Target="mailto:jvet@lists.rwth-aachen.de" TargetMode="External"/><Relationship Id="rId1" Type="http://schemas.openxmlformats.org/officeDocument/2006/relationships/slideLayout" Target="../slideLayouts/slideLayout2.xml"/><Relationship Id="rId6" Type="http://schemas.openxmlformats.org/officeDocument/2006/relationships/hyperlink" Target="https://jvet-experts.org/doc_end_user/current_document.php?id=12980" TargetMode="External"/><Relationship Id="rId5" Type="http://schemas.openxmlformats.org/officeDocument/2006/relationships/hyperlink" Target="https://jvet-experts.org/doc_end_user/current_document.php?id=12967" TargetMode="External"/><Relationship Id="rId4" Type="http://schemas.openxmlformats.org/officeDocument/2006/relationships/hyperlink" Target="https://jvet-experts.org/doc_end_user/current_document.php?id=12978"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jvet-experts.org/doc_end_user/current_document.php?id=11487"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jvet-experts.org/doc_end_user/documents/27_Teleconference/wg11/JVET-AA0063-v2.zip" TargetMode="External"/><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hyperlink" Target="https://jvet-experts.org/doc_end_user/current_document.php?id=11512"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multimedia.tencent.com/resources/tvd" TargetMode="External"/><Relationship Id="rId2" Type="http://schemas.openxmlformats.org/officeDocument/2006/relationships/hyperlink" Target="https://fan-aaron-zhang.github.io/BVI-DVC/" TargetMode="External"/><Relationship Id="rId1" Type="http://schemas.openxmlformats.org/officeDocument/2006/relationships/slideLayout" Target="../slideLayouts/slideLayout2.xml"/><Relationship Id="rId4" Type="http://schemas.openxmlformats.org/officeDocument/2006/relationships/hyperlink" Target="https://data.vision.ee.ethz.ch/cvl/DIV2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jvet-experts.org/doc_end_user/current_document.php?id=12609"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hyperlink" Target="https://jvet-experts.org/doc_end_user/documents/30_Antalya/wg11/JVET-AD0006-v2.zip"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AI-based video Coding</a:t>
            </a:r>
            <a:endParaRPr lang="en-US" dirty="0"/>
          </a:p>
        </p:txBody>
      </p:sp>
      <p:sp>
        <p:nvSpPr>
          <p:cNvPr id="5" name="Subtitle 4"/>
          <p:cNvSpPr>
            <a:spLocks noGrp="1"/>
          </p:cNvSpPr>
          <p:nvPr>
            <p:ph type="subTitle" idx="1"/>
          </p:nvPr>
        </p:nvSpPr>
        <p:spPr/>
        <p:txBody>
          <a:bodyPr>
            <a:normAutofit/>
          </a:bodyPr>
          <a:lstStyle/>
          <a:p>
            <a:r>
              <a:rPr lang="en-US" dirty="0" smtClean="0">
                <a:latin typeface="Times New Roman" panose="02020603050405020304" pitchFamily="18" charset="0"/>
                <a:cs typeface="Times New Roman" panose="02020603050405020304" pitchFamily="18" charset="0"/>
              </a:rPr>
              <a:t>JVET Neural Network-based Video Coding (NNVC)</a:t>
            </a:r>
          </a:p>
          <a:p>
            <a:r>
              <a:rPr lang="en-US" dirty="0" smtClean="0">
                <a:latin typeface="Times New Roman" panose="02020603050405020304" pitchFamily="18" charset="0"/>
                <a:cs typeface="Times New Roman" panose="02020603050405020304" pitchFamily="18" charset="0"/>
              </a:rPr>
              <a:t>Elena Alshina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438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NNVC 5.0</a:t>
            </a:r>
            <a:endParaRPr lang="en-US" dirty="0"/>
          </a:p>
        </p:txBody>
      </p:sp>
      <p:sp>
        <p:nvSpPr>
          <p:cNvPr id="5" name="Text Placeholder 4"/>
          <p:cNvSpPr>
            <a:spLocks noGrp="1"/>
          </p:cNvSpPr>
          <p:nvPr>
            <p:ph type="body" idx="1"/>
          </p:nvPr>
        </p:nvSpPr>
        <p:spPr/>
        <p:txBody>
          <a:bodyPr/>
          <a:lstStyle/>
          <a:p>
            <a:r>
              <a:rPr lang="en-US" dirty="0" smtClean="0"/>
              <a:t>Tools overview</a:t>
            </a:r>
            <a:endParaRPr lang="en-US" dirty="0"/>
          </a:p>
        </p:txBody>
      </p:sp>
    </p:spTree>
    <p:extLst>
      <p:ext uri="{BB962C8B-B14F-4D97-AF65-F5344CB8AC3E}">
        <p14:creationId xmlns:p14="http://schemas.microsoft.com/office/powerpoint/2010/main" val="23428466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rPr>
              <a:t>NN-based Intra</a:t>
            </a:r>
            <a:endParaRPr lang="en-US" dirty="0">
              <a:solidFill>
                <a:srgbClr val="C00000"/>
              </a:solidFill>
            </a:endParaRPr>
          </a:p>
        </p:txBody>
      </p:sp>
      <p:sp>
        <p:nvSpPr>
          <p:cNvPr id="37" name="TextBox 36"/>
          <p:cNvSpPr txBox="1"/>
          <p:nvPr/>
        </p:nvSpPr>
        <p:spPr>
          <a:xfrm>
            <a:off x="9632335" y="843240"/>
            <a:ext cx="2417073" cy="369332"/>
          </a:xfrm>
          <a:prstGeom prst="rect">
            <a:avLst/>
          </a:prstGeom>
          <a:noFill/>
          <a:ln>
            <a:solidFill>
              <a:srgbClr val="7030A0"/>
            </a:solidFill>
          </a:ln>
        </p:spPr>
        <p:txBody>
          <a:bodyPr wrap="none" rtlCol="0">
            <a:spAutoFit/>
          </a:bodyPr>
          <a:lstStyle/>
          <a:p>
            <a:pPr algn="ctr"/>
            <a:r>
              <a:rPr lang="en-US" dirty="0" smtClean="0">
                <a:solidFill>
                  <a:srgbClr val="7030A0"/>
                </a:solidFill>
              </a:rPr>
              <a:t>Default ON in NNVC-5.0</a:t>
            </a:r>
          </a:p>
        </p:txBody>
      </p:sp>
      <p:pic>
        <p:nvPicPr>
          <p:cNvPr id="9" name="Picture 8" descr="Diagram&#10;&#10;Description automatically generated"/>
          <p:cNvPicPr/>
          <p:nvPr/>
        </p:nvPicPr>
        <p:blipFill>
          <a:blip r:embed="rId2" cstate="print">
            <a:extLst>
              <a:ext uri="{28A0092B-C50C-407E-A947-70E740481C1C}">
                <a14:useLocalDpi xmlns:a14="http://schemas.microsoft.com/office/drawing/2010/main" val="0"/>
              </a:ext>
            </a:extLst>
          </a:blip>
          <a:stretch>
            <a:fillRect/>
          </a:stretch>
        </p:blipFill>
        <p:spPr>
          <a:xfrm>
            <a:off x="375956" y="3530600"/>
            <a:ext cx="6739647" cy="3248781"/>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172756" y="1633795"/>
                <a:ext cx="8854512" cy="2352182"/>
              </a:xfrm>
              <a:prstGeom prst="rect">
                <a:avLst/>
              </a:prstGeom>
            </p:spPr>
            <p:txBody>
              <a:bodyPr wrap="square">
                <a:spAutoFit/>
              </a:bodyPr>
              <a:lstStyle/>
              <a:p>
                <a14:m>
                  <m:oMath xmlns:m="http://schemas.openxmlformats.org/officeDocument/2006/math">
                    <m:r>
                      <a:rPr lang="en-CA" i="1" u="sng">
                        <a:effectLst/>
                        <a:latin typeface="Cambria Math" panose="02040503050406030204" pitchFamily="18" charset="0"/>
                        <a:ea typeface="DengXian"/>
                        <a:cs typeface="Times New Roman" panose="02020603050405020304" pitchFamily="18" charset="0"/>
                      </a:rPr>
                      <m:t>7</m:t>
                    </m:r>
                  </m:oMath>
                </a14:m>
                <a:r>
                  <a:rPr lang="en-CA" u="sng" dirty="0">
                    <a:effectLst/>
                    <a:latin typeface="Times New Roman" panose="02020603050405020304" pitchFamily="18" charset="0"/>
                    <a:ea typeface="DengXian"/>
                  </a:rPr>
                  <a:t> neural </a:t>
                </a:r>
                <a:r>
                  <a:rPr lang="en-CA" u="sng" dirty="0" smtClean="0">
                    <a:effectLst/>
                    <a:latin typeface="Times New Roman" panose="02020603050405020304" pitchFamily="18" charset="0"/>
                    <a:ea typeface="DengXian"/>
                  </a:rPr>
                  <a:t>networks</a:t>
                </a:r>
                <a:r>
                  <a:rPr lang="en-CA" dirty="0" smtClean="0">
                    <a:effectLst/>
                    <a:latin typeface="Times New Roman" panose="02020603050405020304" pitchFamily="18" charset="0"/>
                    <a:ea typeface="DengXian"/>
                  </a:rPr>
                  <a:t>: </a:t>
                </a:r>
              </a:p>
              <a:p>
                <a:pPr marL="285750" indent="-285750">
                  <a:buFont typeface="Arial" panose="020B0604020202020204" pitchFamily="34" charset="0"/>
                  <a:buChar char="•"/>
                </a:pPr>
                <a:r>
                  <a:rPr lang="en-CA" dirty="0" smtClean="0">
                    <a:effectLst/>
                    <a:latin typeface="Times New Roman" panose="02020603050405020304" pitchFamily="18" charset="0"/>
                    <a:ea typeface="DengXian"/>
                  </a:rPr>
                  <a:t>for different block sizes </a:t>
                </a:r>
                <a14:m>
                  <m:oMath xmlns:m="http://schemas.openxmlformats.org/officeDocument/2006/math">
                    <m:d>
                      <m:dPr>
                        <m:begChr m:val="{"/>
                        <m:endChr m:val="}"/>
                        <m:ctrlPr>
                          <a:rPr lang="en-US" i="1">
                            <a:effectLst/>
                            <a:latin typeface="Cambria Math" panose="02040503050406030204" pitchFamily="18" charset="0"/>
                          </a:rPr>
                        </m:ctrlPr>
                      </m:dPr>
                      <m:e>
                        <m:r>
                          <a:rPr lang="en-CA" i="1">
                            <a:effectLst/>
                            <a:latin typeface="Cambria Math" panose="02040503050406030204" pitchFamily="18" charset="0"/>
                            <a:ea typeface="DengXian"/>
                            <a:cs typeface="Times New Roman" panose="02020603050405020304" pitchFamily="18" charset="0"/>
                          </a:rPr>
                          <m:t>4×4, 8×4, 16×4, 32×4, 8×8, 16×8, 16×16</m:t>
                        </m:r>
                      </m:e>
                    </m:d>
                  </m:oMath>
                </a14:m>
                <a:endParaRPr lang="en-US" dirty="0" smtClean="0"/>
              </a:p>
              <a:p>
                <a:r>
                  <a:rPr lang="en-US" dirty="0">
                    <a:latin typeface="Times New Roman" panose="02020603050405020304" pitchFamily="18" charset="0"/>
                    <a:ea typeface="DengXian"/>
                  </a:rPr>
                  <a:t>NN- </a:t>
                </a:r>
                <a:r>
                  <a:rPr lang="en-US" dirty="0" smtClean="0">
                    <a:latin typeface="Times New Roman" panose="02020603050405020304" pitchFamily="18" charset="0"/>
                    <a:ea typeface="DengXian"/>
                  </a:rPr>
                  <a:t>input: </a:t>
                </a:r>
                <a14:m>
                  <m:oMath xmlns:m="http://schemas.openxmlformats.org/officeDocument/2006/math">
                    <m:acc>
                      <m:accPr>
                        <m:chr m:val="̃"/>
                        <m:ctrlPr>
                          <a:rPr lang="en-US" i="1">
                            <a:latin typeface="Cambria Math" panose="02040503050406030204" pitchFamily="18" charset="0"/>
                          </a:rPr>
                        </m:ctrlPr>
                      </m:accPr>
                      <m:e>
                        <m:r>
                          <a:rPr lang="en-CA" b="1" i="1">
                            <a:latin typeface="Cambria Math" panose="02040503050406030204" pitchFamily="18" charset="0"/>
                          </a:rPr>
                          <m:t>𝑿</m:t>
                        </m:r>
                      </m:e>
                    </m:acc>
                  </m:oMath>
                </a14:m>
                <a:endParaRPr lang="en-US" dirty="0" smtClean="0"/>
              </a:p>
              <a:p>
                <a:r>
                  <a:rPr lang="en-US" dirty="0">
                    <a:latin typeface="Times New Roman" panose="02020603050405020304" pitchFamily="18" charset="0"/>
                    <a:ea typeface="DengXian"/>
                  </a:rPr>
                  <a:t>NN- </a:t>
                </a:r>
                <a:r>
                  <a:rPr lang="en-US" dirty="0" smtClean="0">
                    <a:latin typeface="Times New Roman" panose="02020603050405020304" pitchFamily="18" charset="0"/>
                    <a:ea typeface="DengXian"/>
                  </a:rPr>
                  <a:t>outputs: </a:t>
                </a:r>
              </a:p>
              <a:p>
                <a:pPr marL="285750" indent="-285750">
                  <a:buFont typeface="Arial" panose="020B0604020202020204" pitchFamily="34" charset="0"/>
                  <a:buChar char="•"/>
                </a:pPr>
                <a14:m>
                  <m:oMath xmlns:m="http://schemas.openxmlformats.org/officeDocument/2006/math">
                    <m:sSub>
                      <m:sSubPr>
                        <m:ctrlPr>
                          <a:rPr lang="en-US" i="1">
                            <a:latin typeface="Cambria Math" panose="02040503050406030204" pitchFamily="18" charset="0"/>
                          </a:rPr>
                        </m:ctrlPr>
                      </m:sSubPr>
                      <m:e>
                        <m:r>
                          <m:rPr>
                            <m:sty m:val="p"/>
                          </m:rPr>
                          <a:rPr lang="en-CA">
                            <a:latin typeface="Cambria Math" panose="02040503050406030204" pitchFamily="18" charset="0"/>
                          </a:rPr>
                          <m:t>grpIdx</m:t>
                        </m:r>
                      </m:e>
                      <m:sub>
                        <m:r>
                          <a:rPr lang="en-CA" i="1">
                            <a:latin typeface="Cambria Math" panose="02040503050406030204" pitchFamily="18" charset="0"/>
                          </a:rPr>
                          <m:t>1</m:t>
                        </m:r>
                      </m:sub>
                    </m:sSub>
                  </m:oMath>
                </a14:m>
                <a:r>
                  <a:rPr lang="en-CA" dirty="0"/>
                  <a:t> and </a:t>
                </a:r>
                <a14:m>
                  <m:oMath xmlns:m="http://schemas.openxmlformats.org/officeDocument/2006/math">
                    <m:sSub>
                      <m:sSubPr>
                        <m:ctrlPr>
                          <a:rPr lang="en-US" i="1">
                            <a:latin typeface="Cambria Math" panose="02040503050406030204" pitchFamily="18" charset="0"/>
                          </a:rPr>
                        </m:ctrlPr>
                      </m:sSubPr>
                      <m:e>
                        <m:r>
                          <m:rPr>
                            <m:sty m:val="p"/>
                          </m:rPr>
                          <a:rPr lang="en-CA">
                            <a:latin typeface="Cambria Math" panose="02040503050406030204" pitchFamily="18" charset="0"/>
                          </a:rPr>
                          <m:t>grpIdx</m:t>
                        </m:r>
                      </m:e>
                      <m:sub>
                        <m:r>
                          <a:rPr lang="en-CA" i="1">
                            <a:latin typeface="Cambria Math" panose="02040503050406030204" pitchFamily="18" charset="0"/>
                          </a:rPr>
                          <m:t>2</m:t>
                        </m:r>
                      </m:sub>
                    </m:sSub>
                  </m:oMath>
                </a14:m>
                <a:r>
                  <a:rPr lang="en-CA" dirty="0" smtClean="0"/>
                  <a:t> </a:t>
                </a:r>
                <a14:m>
                  <m:oMath xmlns:m="http://schemas.openxmlformats.org/officeDocument/2006/math">
                    <m:r>
                      <a:rPr lang="en-US"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CA">
                            <a:latin typeface="Cambria Math" panose="02040503050406030204" pitchFamily="18" charset="0"/>
                          </a:rPr>
                          <m:t>grpIdx</m:t>
                        </m:r>
                      </m:e>
                      <m:sub>
                        <m:r>
                          <a:rPr lang="en-CA" i="1">
                            <a:latin typeface="Cambria Math" panose="02040503050406030204" pitchFamily="18" charset="0"/>
                          </a:rPr>
                          <m:t>𝑖</m:t>
                        </m:r>
                      </m:sub>
                    </m:sSub>
                  </m:oMath>
                </a14:m>
                <a:r>
                  <a:rPr lang="en-CA" dirty="0"/>
                  <a:t> denotes the index characterizing the </a:t>
                </a:r>
                <a:r>
                  <a:rPr lang="en-CA" dirty="0" smtClean="0"/>
                  <a:t>LFNST),</a:t>
                </a:r>
              </a:p>
              <a:p>
                <a:pPr marL="285750" indent="-285750">
                  <a:buFont typeface="Arial" panose="020B0604020202020204" pitchFamily="34" charset="0"/>
                  <a:buChar char="•"/>
                </a:pPr>
                <a:r>
                  <a:rPr lang="en-CA" dirty="0" smtClean="0"/>
                  <a:t> </a:t>
                </a:r>
                <a14:m>
                  <m:oMath xmlns:m="http://schemas.openxmlformats.org/officeDocument/2006/math">
                    <m:r>
                      <m:rPr>
                        <m:sty m:val="p"/>
                      </m:rPr>
                      <a:rPr lang="en-CA">
                        <a:latin typeface="Cambria Math" panose="02040503050406030204" pitchFamily="18" charset="0"/>
                      </a:rPr>
                      <m:t>repIdx</m:t>
                    </m:r>
                    <m:r>
                      <a:rPr lang="en-CA" i="1">
                        <a:latin typeface="Cambria Math" panose="02040503050406030204" pitchFamily="18" charset="0"/>
                      </a:rPr>
                      <m:t>∈</m:t>
                    </m:r>
                    <m:d>
                      <m:dPr>
                        <m:begChr m:val="⟦"/>
                        <m:endChr m:val="⟧"/>
                        <m:ctrlPr>
                          <a:rPr lang="en-US" i="1">
                            <a:latin typeface="Cambria Math" panose="02040503050406030204" pitchFamily="18" charset="0"/>
                          </a:rPr>
                        </m:ctrlPr>
                      </m:dPr>
                      <m:e>
                        <m:r>
                          <a:rPr lang="en-CA" i="1">
                            <a:latin typeface="Cambria Math" panose="02040503050406030204" pitchFamily="18" charset="0"/>
                          </a:rPr>
                          <m:t>0, 66</m:t>
                        </m:r>
                      </m:e>
                    </m:d>
                  </m:oMath>
                </a14:m>
                <a:r>
                  <a:rPr lang="en-US" dirty="0" smtClean="0"/>
                  <a:t> </a:t>
                </a:r>
                <a:r>
                  <a:rPr lang="en-CA" dirty="0"/>
                  <a:t>of the VVC intra prediction mode (PLANAR or DC or directional intra prediction mode</a:t>
                </a:r>
                <a:r>
                  <a:rPr lang="en-CA" dirty="0" smtClean="0"/>
                  <a:t>)</a:t>
                </a:r>
              </a:p>
              <a:p>
                <a:pPr marL="285750" indent="-285750">
                  <a:buFont typeface="Arial" panose="020B0604020202020204" pitchFamily="34" charset="0"/>
                  <a:buChar char="•"/>
                </a:pPr>
                <a14:m>
                  <m:oMath xmlns:m="http://schemas.openxmlformats.org/officeDocument/2006/math">
                    <m:acc>
                      <m:accPr>
                        <m:chr m:val="̃"/>
                        <m:ctrlPr>
                          <a:rPr lang="en-US" i="1">
                            <a:latin typeface="Cambria Math" panose="02040503050406030204" pitchFamily="18" charset="0"/>
                          </a:rPr>
                        </m:ctrlPr>
                      </m:accPr>
                      <m:e>
                        <m:r>
                          <a:rPr lang="en-CA" b="1" i="1">
                            <a:latin typeface="Cambria Math" panose="02040503050406030204" pitchFamily="18" charset="0"/>
                          </a:rPr>
                          <m:t>𝒀</m:t>
                        </m:r>
                      </m:e>
                    </m:acc>
                  </m:oMath>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172756" y="1633795"/>
                <a:ext cx="8854512" cy="2352182"/>
              </a:xfrm>
              <a:prstGeom prst="rect">
                <a:avLst/>
              </a:prstGeom>
              <a:blipFill rotWithShape="0">
                <a:blip r:embed="rId3"/>
                <a:stretch>
                  <a:fillRect l="-551" t="-1295" b="-2332"/>
                </a:stretch>
              </a:blipFill>
            </p:spPr>
            <p:txBody>
              <a:bodyPr/>
              <a:lstStyle/>
              <a:p>
                <a:r>
                  <a:rPr lang="en-US">
                    <a:noFill/>
                  </a:rPr>
                  <a:t> </a:t>
                </a:r>
              </a:p>
            </p:txBody>
          </p:sp>
        </mc:Fallback>
      </mc:AlternateContent>
      <p:sp>
        <p:nvSpPr>
          <p:cNvPr id="13" name="Rectangle 12"/>
          <p:cNvSpPr/>
          <p:nvPr/>
        </p:nvSpPr>
        <p:spPr>
          <a:xfrm>
            <a:off x="9027268" y="1779462"/>
            <a:ext cx="3036200" cy="2031325"/>
          </a:xfrm>
          <a:prstGeom prst="rect">
            <a:avLst/>
          </a:prstGeom>
        </p:spPr>
        <p:txBody>
          <a:bodyPr wrap="square">
            <a:spAutoFit/>
          </a:bodyPr>
          <a:lstStyle/>
          <a:p>
            <a:r>
              <a:rPr lang="en-US" dirty="0" smtClean="0">
                <a:effectLst/>
                <a:latin typeface="Times New Roman" panose="02020603050405020304" pitchFamily="18" charset="0"/>
                <a:ea typeface="DengXian"/>
              </a:rPr>
              <a:t>“Pre-processing”</a:t>
            </a:r>
          </a:p>
          <a:p>
            <a:pPr marL="285750" indent="-285750">
              <a:buFont typeface="Arial" panose="020B0604020202020204" pitchFamily="34" charset="0"/>
              <a:buChar char="•"/>
            </a:pPr>
            <a:r>
              <a:rPr lang="en-US" dirty="0" smtClean="0">
                <a:latin typeface="Times New Roman" panose="02020603050405020304" pitchFamily="18" charset="0"/>
                <a:ea typeface="DengXian"/>
              </a:rPr>
              <a:t>subtract mean value, </a:t>
            </a:r>
          </a:p>
          <a:p>
            <a:pPr marL="285750" indent="-285750">
              <a:buFont typeface="Arial" panose="020B0604020202020204" pitchFamily="34" charset="0"/>
              <a:buChar char="•"/>
            </a:pPr>
            <a:r>
              <a:rPr lang="en-US" dirty="0" smtClean="0">
                <a:latin typeface="Times New Roman" panose="02020603050405020304" pitchFamily="18" charset="0"/>
                <a:ea typeface="DengXian"/>
              </a:rPr>
              <a:t>replace unavailable by 0,</a:t>
            </a:r>
          </a:p>
          <a:p>
            <a:pPr marL="285750" indent="-285750">
              <a:buFont typeface="Arial" panose="020B0604020202020204" pitchFamily="34" charset="0"/>
              <a:buChar char="•"/>
            </a:pPr>
            <a:r>
              <a:rPr lang="en-US" dirty="0" smtClean="0">
                <a:latin typeface="Times New Roman" panose="02020603050405020304" pitchFamily="18" charset="0"/>
                <a:ea typeface="DengXian"/>
              </a:rPr>
              <a:t>Normalize, </a:t>
            </a:r>
            <a:r>
              <a:rPr lang="en-US" dirty="0" smtClean="0">
                <a:effectLst/>
                <a:latin typeface="Times New Roman" panose="02020603050405020304" pitchFamily="18" charset="0"/>
                <a:ea typeface="DengXian"/>
              </a:rPr>
              <a:t>re-shape</a:t>
            </a:r>
          </a:p>
          <a:p>
            <a:r>
              <a:rPr lang="en-US" dirty="0" smtClean="0">
                <a:effectLst/>
                <a:latin typeface="Times New Roman" panose="02020603050405020304" pitchFamily="18" charset="0"/>
                <a:ea typeface="DengXian"/>
              </a:rPr>
              <a:t>“Post-processing”</a:t>
            </a:r>
          </a:p>
          <a:p>
            <a:pPr marL="285750" indent="-285750">
              <a:buFont typeface="Arial" panose="020B0604020202020204" pitchFamily="34" charset="0"/>
              <a:buChar char="•"/>
            </a:pPr>
            <a:r>
              <a:rPr lang="en-US" dirty="0" smtClean="0">
                <a:latin typeface="Times New Roman" panose="02020603050405020304" pitchFamily="18" charset="0"/>
                <a:ea typeface="DengXian"/>
              </a:rPr>
              <a:t>re-shape</a:t>
            </a:r>
          </a:p>
          <a:p>
            <a:pPr marL="285750" indent="-285750">
              <a:buFont typeface="Arial" panose="020B0604020202020204" pitchFamily="34" charset="0"/>
              <a:buChar char="•"/>
            </a:pPr>
            <a:r>
              <a:rPr lang="en-US" dirty="0" smtClean="0">
                <a:latin typeface="Times New Roman" panose="02020603050405020304" pitchFamily="18" charset="0"/>
                <a:ea typeface="DengXian"/>
              </a:rPr>
              <a:t>return to 0....2</a:t>
            </a:r>
            <a:r>
              <a:rPr lang="en-US" i="1" baseline="30000" dirty="0" smtClean="0">
                <a:latin typeface="Times New Roman" panose="02020603050405020304" pitchFamily="18" charset="0"/>
                <a:ea typeface="DengXian"/>
              </a:rPr>
              <a:t>b</a:t>
            </a:r>
            <a:r>
              <a:rPr lang="en-US" dirty="0" smtClean="0">
                <a:latin typeface="Times New Roman" panose="02020603050405020304" pitchFamily="18" charset="0"/>
                <a:ea typeface="DengXian"/>
              </a:rPr>
              <a:t>-1 range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21719760"/>
              </p:ext>
            </p:extLst>
          </p:nvPr>
        </p:nvGraphicFramePr>
        <p:xfrm>
          <a:off x="7811310"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algn="ctr" fontAlgn="ctr"/>
                      <a:r>
                        <a:rPr lang="en-US" sz="1000" b="0" i="0" u="none" strike="noStrike" dirty="0">
                          <a:solidFill>
                            <a:schemeClr val="tx1"/>
                          </a:solidFill>
                          <a:effectLst/>
                          <a:latin typeface="+mn-lt"/>
                        </a:rPr>
                        <a:t>-</a:t>
                      </a:r>
                      <a:r>
                        <a:rPr lang="en-US" sz="1000" b="0" i="0" u="none" strike="noStrike" dirty="0" smtClean="0">
                          <a:solidFill>
                            <a:schemeClr val="tx1"/>
                          </a:solidFill>
                          <a:effectLst/>
                          <a:latin typeface="+mn-lt"/>
                        </a:rPr>
                        <a:t>1.8%</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a:solidFill>
                            <a:schemeClr val="bg1">
                              <a:lumMod val="50000"/>
                            </a:schemeClr>
                          </a:solidFill>
                          <a:effectLst/>
                          <a:latin typeface="+mn-lt"/>
                        </a:rPr>
                        <a:t>-</a:t>
                      </a:r>
                      <a:r>
                        <a:rPr lang="en-US" sz="1000" b="0" i="0" u="none" strike="noStrike" dirty="0" smtClean="0">
                          <a:solidFill>
                            <a:schemeClr val="bg1">
                              <a:lumMod val="50000"/>
                            </a:schemeClr>
                          </a:solidFill>
                          <a:effectLst/>
                          <a:latin typeface="+mn-lt"/>
                        </a:rPr>
                        <a:t>0.5%</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a:solidFill>
                            <a:schemeClr val="bg1">
                              <a:lumMod val="50000"/>
                            </a:schemeClr>
                          </a:solidFill>
                          <a:effectLst/>
                          <a:latin typeface="+mn-lt"/>
                        </a:rPr>
                        <a:t>-</a:t>
                      </a:r>
                      <a:r>
                        <a:rPr lang="en-US" sz="1000" b="0" i="0" u="none" strike="noStrike" dirty="0" smtClean="0">
                          <a:solidFill>
                            <a:schemeClr val="bg1">
                              <a:lumMod val="50000"/>
                            </a:schemeClr>
                          </a:solidFill>
                          <a:effectLst/>
                          <a:latin typeface="+mn-lt"/>
                        </a:rPr>
                        <a:t>0.9%</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a:solidFill>
                            <a:schemeClr val="tx1"/>
                          </a:solidFill>
                          <a:effectLst/>
                          <a:latin typeface="+mn-lt"/>
                        </a:rPr>
                        <a:t>-</a:t>
                      </a:r>
                      <a:r>
                        <a:rPr lang="en-US" sz="1000" b="0" i="0" u="none" strike="noStrike" dirty="0" smtClean="0">
                          <a:solidFill>
                            <a:schemeClr val="tx1"/>
                          </a:solidFill>
                          <a:effectLst/>
                          <a:latin typeface="+mn-lt"/>
                        </a:rPr>
                        <a:t>1.7%</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bg1">
                              <a:lumMod val="50000"/>
                            </a:schemeClr>
                          </a:solidFill>
                          <a:effectLst/>
                          <a:latin typeface="+mn-lt"/>
                        </a:rPr>
                        <a:t>0.1%</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a:solidFill>
                            <a:schemeClr val="bg1">
                              <a:lumMod val="50000"/>
                            </a:schemeClr>
                          </a:solidFill>
                          <a:effectLst/>
                          <a:latin typeface="+mn-lt"/>
                        </a:rPr>
                        <a:t>-</a:t>
                      </a:r>
                      <a:r>
                        <a:rPr lang="en-US" sz="1000" b="0" i="0" u="none" strike="noStrike" dirty="0" smtClean="0">
                          <a:solidFill>
                            <a:schemeClr val="bg1">
                              <a:lumMod val="50000"/>
                            </a:schemeClr>
                          </a:solidFill>
                          <a:effectLst/>
                          <a:latin typeface="+mn-lt"/>
                        </a:rPr>
                        <a:t>0.1%</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1.2</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1.8</a:t>
                      </a:r>
                      <a:endParaRPr lang="en-US" sz="1000" b="0" i="0" u="none" strike="noStrike" dirty="0">
                        <a:solidFill>
                          <a:schemeClr val="tx1"/>
                        </a:solidFill>
                        <a:effectLst/>
                        <a:latin typeface="+mn-lt"/>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0.4%</a:t>
                      </a:r>
                      <a:endParaRPr lang="en-US" sz="1000" b="0" i="0" u="none" strike="noStrike" kern="1200" dirty="0">
                        <a:solidFill>
                          <a:schemeClr val="tx1"/>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0.0%</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0.2</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0.4%</a:t>
                      </a:r>
                      <a:endParaRPr lang="en-US" sz="1000" b="0" i="0" u="none" strike="noStrike" kern="1200" dirty="0">
                        <a:solidFill>
                          <a:schemeClr val="tx1"/>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smtClean="0">
                          <a:solidFill>
                            <a:schemeClr val="bg1">
                              <a:lumMod val="50000"/>
                            </a:schemeClr>
                          </a:solidFill>
                          <a:effectLst/>
                          <a:latin typeface="+mn-lt"/>
                          <a:ea typeface="+mn-ea"/>
                          <a:cs typeface="+mn-cs"/>
                        </a:rPr>
                        <a:t>0.2%</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smtClean="0">
                          <a:solidFill>
                            <a:schemeClr val="bg1">
                              <a:lumMod val="50000"/>
                            </a:schemeClr>
                          </a:solidFill>
                          <a:effectLst/>
                          <a:latin typeface="+mn-lt"/>
                          <a:ea typeface="+mn-ea"/>
                          <a:cs typeface="+mn-cs"/>
                        </a:rPr>
                        <a:t>0.6%</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1.1</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smtClean="0">
                          <a:solidFill>
                            <a:schemeClr val="tx1"/>
                          </a:solidFill>
                          <a:effectLst/>
                          <a:latin typeface="+mn-lt"/>
                          <a:sym typeface="Symbol" panose="05050102010706020507" pitchFamily="18" charset="2"/>
                        </a:rPr>
                        <a:t>1.3</a:t>
                      </a:r>
                      <a:endParaRPr lang="en-US" sz="1000" b="0" i="0" u="none" strike="noStrike" dirty="0">
                        <a:solidFill>
                          <a:schemeClr val="tx1"/>
                        </a:solidFill>
                        <a:effectLst/>
                        <a:latin typeface="+mn-lt"/>
                      </a:endParaRPr>
                    </a:p>
                  </a:txBody>
                  <a:tcPr marL="9525" marR="9525" marT="9525" marB="0" anchor="ctr"/>
                </a:tc>
              </a:tr>
              <a:tr h="206339">
                <a:tc>
                  <a:txBody>
                    <a:bodyPr/>
                    <a:lstStyle/>
                    <a:p>
                      <a:r>
                        <a:rPr lang="en-US" sz="1000" dirty="0" smtClean="0">
                          <a:latin typeface="+mn-lt"/>
                        </a:rPr>
                        <a:t>AI</a:t>
                      </a:r>
                      <a:endParaRPr lang="en-US" sz="1000" dirty="0">
                        <a:latin typeface="+mn-lt"/>
                      </a:endParaRPr>
                    </a:p>
                  </a:txBody>
                  <a:tcPr/>
                </a:tc>
                <a:tc>
                  <a:txBody>
                    <a:bodyPr/>
                    <a:lstStyle/>
                    <a:p>
                      <a:pPr algn="ctr" fontAlgn="ctr"/>
                      <a:r>
                        <a:rPr lang="en-US" sz="1000" b="0" i="0" u="none" strike="noStrike" dirty="0" smtClean="0">
                          <a:solidFill>
                            <a:schemeClr val="tx1"/>
                          </a:solidFill>
                          <a:effectLst/>
                          <a:latin typeface="+mn-lt"/>
                        </a:rPr>
                        <a:t>-3.6%</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bg1">
                              <a:lumMod val="50000"/>
                            </a:schemeClr>
                          </a:solidFill>
                          <a:effectLst/>
                          <a:latin typeface="+mn-lt"/>
                        </a:rPr>
                        <a:t>-3.2%</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bg1">
                              <a:lumMod val="50000"/>
                            </a:schemeClr>
                          </a:solidFill>
                          <a:effectLst/>
                          <a:latin typeface="+mn-lt"/>
                        </a:rPr>
                        <a:t>-3.3%</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rPr>
                        <a:t>-3.6%</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bg1">
                              <a:lumMod val="50000"/>
                            </a:schemeClr>
                          </a:solidFill>
                          <a:effectLst/>
                          <a:latin typeface="+mn-lt"/>
                        </a:rPr>
                        <a:t>-2.8%</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bg1">
                              <a:lumMod val="50000"/>
                            </a:schemeClr>
                          </a:solidFill>
                          <a:effectLst/>
                          <a:latin typeface="+mn-lt"/>
                        </a:rPr>
                        <a:t>-2.6%</a:t>
                      </a: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1.8</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6.9</a:t>
                      </a:r>
                      <a:endParaRPr lang="en-US" sz="1000" b="0" i="0" u="none" strike="noStrike" dirty="0">
                        <a:solidFill>
                          <a:schemeClr val="tx1"/>
                        </a:solidFill>
                        <a:effectLst/>
                        <a:latin typeface="+mn-lt"/>
                      </a:endParaRPr>
                    </a:p>
                  </a:txBody>
                  <a:tcPr marL="9525" marR="9525" marT="9525" marB="0" anchor="ct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771895022"/>
              </p:ext>
            </p:extLst>
          </p:nvPr>
        </p:nvGraphicFramePr>
        <p:xfrm>
          <a:off x="7811310"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7" name="Rectangle 16"/>
          <p:cNvSpPr/>
          <p:nvPr/>
        </p:nvSpPr>
        <p:spPr>
          <a:xfrm>
            <a:off x="2276273" y="6203351"/>
            <a:ext cx="2081719" cy="646331"/>
          </a:xfrm>
          <a:prstGeom prst="rect">
            <a:avLst/>
          </a:prstGeom>
        </p:spPr>
        <p:txBody>
          <a:bodyPr wrap="square">
            <a:spAutoFit/>
          </a:bodyPr>
          <a:lstStyle/>
          <a:p>
            <a:pPr algn="ctr"/>
            <a:r>
              <a:rPr lang="en-US" sz="1200" dirty="0" smtClean="0">
                <a:solidFill>
                  <a:schemeClr val="bg1">
                    <a:lumMod val="50000"/>
                  </a:schemeClr>
                </a:solidFill>
                <a:latin typeface="Arial" panose="020B0604020202020204" pitchFamily="34" charset="0"/>
              </a:rPr>
              <a:t>More improvements under study in EE1</a:t>
            </a:r>
            <a:endParaRPr lang="en-US" sz="1200" dirty="0" smtClean="0">
              <a:solidFill>
                <a:schemeClr val="bg1">
                  <a:lumMod val="50000"/>
                </a:schemeClr>
              </a:solidFill>
              <a:latin typeface="Arial" panose="020B0604020202020204" pitchFamily="34" charset="0"/>
              <a:hlinkClick r:id="rId4"/>
            </a:endParaRPr>
          </a:p>
          <a:p>
            <a:pPr algn="ctr"/>
            <a:r>
              <a:rPr lang="en-US" sz="1200" dirty="0" smtClean="0">
                <a:solidFill>
                  <a:schemeClr val="bg1">
                    <a:lumMod val="50000"/>
                  </a:schemeClr>
                </a:solidFill>
                <a:latin typeface="Arial" panose="020B0604020202020204" pitchFamily="34" charset="0"/>
                <a:hlinkClick r:id="rId4"/>
              </a:rPr>
              <a:t>JVET-AD0212</a:t>
            </a:r>
            <a:endParaRPr lang="en-US" sz="1200" dirty="0">
              <a:solidFill>
                <a:schemeClr val="bg1">
                  <a:lumMod val="50000"/>
                </a:schemeClr>
              </a:solidFill>
            </a:endParaRPr>
          </a:p>
        </p:txBody>
      </p:sp>
      <p:sp>
        <p:nvSpPr>
          <p:cNvPr id="10" name="TextBox 9"/>
          <p:cNvSpPr txBox="1"/>
          <p:nvPr/>
        </p:nvSpPr>
        <p:spPr>
          <a:xfrm>
            <a:off x="8422858"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8</a:t>
            </a:r>
          </a:p>
          <a:p>
            <a:r>
              <a:rPr lang="en-US" sz="1400" dirty="0" smtClean="0"/>
              <a:t>Total Parameters Number 	1.5 M</a:t>
            </a:r>
            <a:endParaRPr lang="en-US" sz="1400" dirty="0"/>
          </a:p>
        </p:txBody>
      </p:sp>
      <p:sp>
        <p:nvSpPr>
          <p:cNvPr id="19" name="Rectangle 18"/>
          <p:cNvSpPr/>
          <p:nvPr/>
        </p:nvSpPr>
        <p:spPr>
          <a:xfrm>
            <a:off x="10137204" y="6410049"/>
            <a:ext cx="1926264" cy="369332"/>
          </a:xfrm>
          <a:prstGeom prst="rect">
            <a:avLst/>
          </a:prstGeom>
          <a:solidFill>
            <a:srgbClr val="E4D2F2"/>
          </a:solidFill>
        </p:spPr>
        <p:txBody>
          <a:bodyPr wrap="square" rtlCol="0">
            <a:spAutoFit/>
          </a:bodyPr>
          <a:lstStyle/>
          <a:p>
            <a:r>
              <a:rPr lang="en-US" dirty="0" err="1" smtClean="0">
                <a:solidFill>
                  <a:srgbClr val="7030A0"/>
                </a:solidFill>
              </a:rPr>
              <a:t>InterDigital</a:t>
            </a:r>
            <a:endParaRPr lang="en-US" dirty="0">
              <a:solidFill>
                <a:srgbClr val="7030A0"/>
              </a:solidFill>
            </a:endParaRPr>
          </a:p>
        </p:txBody>
      </p:sp>
    </p:spTree>
    <p:extLst>
      <p:ext uri="{BB962C8B-B14F-4D97-AF65-F5344CB8AC3E}">
        <p14:creationId xmlns:p14="http://schemas.microsoft.com/office/powerpoint/2010/main" val="4230181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NNLF for low OP</a:t>
            </a:r>
            <a:endParaRPr lang="en-US" dirty="0">
              <a:solidFill>
                <a:srgbClr val="00B050"/>
              </a:solidFill>
            </a:endParaRPr>
          </a:p>
        </p:txBody>
      </p:sp>
      <p:pic>
        <p:nvPicPr>
          <p:cNvPr id="5" name="Content Placeholder 4" descr="cid:image002.png@01D9710D.ADA670A0"/>
          <p:cNvPicPr>
            <a:picLocks noGrp="1"/>
          </p:cNvPicPr>
          <p:nvPr>
            <p:ph sz="half" idx="1"/>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00391" y="5324889"/>
            <a:ext cx="4500976" cy="1331450"/>
          </a:xfrm>
          <a:prstGeom prst="rect">
            <a:avLst/>
          </a:prstGeom>
          <a:noFill/>
          <a:ln>
            <a:noFill/>
          </a:ln>
        </p:spPr>
      </p:pic>
      <p:pic>
        <p:nvPicPr>
          <p:cNvPr id="6" name="Content Placeholder 5"/>
          <p:cNvPicPr>
            <a:picLocks noGrp="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165370" y="1453026"/>
            <a:ext cx="8151779" cy="3524032"/>
          </a:xfrm>
          <a:prstGeom prst="rect">
            <a:avLst/>
          </a:prstGeom>
          <a:noFill/>
        </p:spPr>
      </p:pic>
      <p:sp>
        <p:nvSpPr>
          <p:cNvPr id="3" name="Rectangle 2"/>
          <p:cNvSpPr/>
          <p:nvPr/>
        </p:nvSpPr>
        <p:spPr>
          <a:xfrm>
            <a:off x="3573792" y="4554408"/>
            <a:ext cx="4334795" cy="461665"/>
          </a:xfrm>
          <a:prstGeom prst="rect">
            <a:avLst/>
          </a:prstGeom>
        </p:spPr>
        <p:txBody>
          <a:bodyPr wrap="square">
            <a:spAutoFit/>
          </a:bodyPr>
          <a:lstStyle/>
          <a:p>
            <a:pPr marL="342900" marR="0" lvl="0" indent="-342900" algn="just" hangingPunct="0">
              <a:spcBef>
                <a:spcPts val="0"/>
              </a:spcBef>
              <a:spcAft>
                <a:spcPts val="0"/>
              </a:spcAft>
              <a:buFont typeface="Symbol" panose="05050102010706020507" pitchFamily="18"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latin typeface="Times New Roman" panose="02020603050405020304" pitchFamily="18" charset="0"/>
                <a:ea typeface="DengXian"/>
              </a:rPr>
              <a:t>Number of hidden layers: n = 11</a:t>
            </a:r>
            <a:endParaRPr lang="en-US" sz="1200" dirty="0">
              <a:latin typeface="Times New Roman" panose="02020603050405020304" pitchFamily="18" charset="0"/>
              <a:ea typeface="DengXian"/>
            </a:endParaRPr>
          </a:p>
          <a:p>
            <a:pPr marL="342900" marR="0" lvl="0" indent="-342900" algn="just" hangingPunct="0">
              <a:spcBef>
                <a:spcPts val="0"/>
              </a:spcBef>
              <a:spcAft>
                <a:spcPts val="0"/>
              </a:spcAft>
              <a:buFont typeface="Symbol" panose="05050102010706020507" pitchFamily="18" charset="2"/>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latin typeface="Times New Roman" panose="02020603050405020304" pitchFamily="18" charset="0"/>
                <a:ea typeface="DengXian"/>
              </a:rPr>
              <a:t>Feature maps and rank: K = 24, R = 24, M = </a:t>
            </a:r>
            <a:r>
              <a:rPr lang="en-US" sz="1200" dirty="0" smtClean="0">
                <a:solidFill>
                  <a:srgbClr val="000000"/>
                </a:solidFill>
                <a:latin typeface="Times New Roman" panose="02020603050405020304" pitchFamily="18" charset="0"/>
                <a:ea typeface="DengXian"/>
              </a:rPr>
              <a:t>72</a:t>
            </a:r>
            <a:endParaRPr lang="en-US" sz="1200" dirty="0">
              <a:latin typeface="Times New Roman" panose="02020603050405020304" pitchFamily="18" charset="0"/>
              <a:ea typeface="DengXian"/>
            </a:endParaRPr>
          </a:p>
        </p:txBody>
      </p:sp>
      <p:sp>
        <p:nvSpPr>
          <p:cNvPr id="4" name="TextBox 3"/>
          <p:cNvSpPr txBox="1"/>
          <p:nvPr/>
        </p:nvSpPr>
        <p:spPr>
          <a:xfrm>
            <a:off x="9448752" y="843240"/>
            <a:ext cx="2417072" cy="369332"/>
          </a:xfrm>
          <a:prstGeom prst="rect">
            <a:avLst/>
          </a:prstGeom>
          <a:noFill/>
          <a:ln>
            <a:solidFill>
              <a:srgbClr val="7030A0"/>
            </a:solidFill>
          </a:ln>
        </p:spPr>
        <p:txBody>
          <a:bodyPr wrap="none" rtlCol="0">
            <a:spAutoFit/>
          </a:bodyPr>
          <a:lstStyle/>
          <a:p>
            <a:pPr algn="ctr"/>
            <a:r>
              <a:rPr lang="en-US" dirty="0">
                <a:solidFill>
                  <a:srgbClr val="7030A0"/>
                </a:solidFill>
              </a:rPr>
              <a:t>Default ON in NNVC-5.0</a:t>
            </a:r>
          </a:p>
        </p:txBody>
      </p:sp>
      <p:sp>
        <p:nvSpPr>
          <p:cNvPr id="7" name="Rectangle 6"/>
          <p:cNvSpPr/>
          <p:nvPr/>
        </p:nvSpPr>
        <p:spPr>
          <a:xfrm>
            <a:off x="10089405" y="6010008"/>
            <a:ext cx="1926264" cy="646331"/>
          </a:xfrm>
          <a:prstGeom prst="rect">
            <a:avLst/>
          </a:prstGeom>
          <a:solidFill>
            <a:srgbClr val="E4D2F2"/>
          </a:solidFill>
        </p:spPr>
        <p:txBody>
          <a:bodyPr wrap="square" rtlCol="0">
            <a:spAutoFit/>
          </a:bodyPr>
          <a:lstStyle/>
          <a:p>
            <a:r>
              <a:rPr lang="en-US" dirty="0" smtClean="0">
                <a:solidFill>
                  <a:srgbClr val="7030A0"/>
                </a:solidFill>
              </a:rPr>
              <a:t>Dolby &amp; </a:t>
            </a:r>
            <a:r>
              <a:rPr lang="en-US" dirty="0" err="1" smtClean="0">
                <a:solidFill>
                  <a:srgbClr val="7030A0"/>
                </a:solidFill>
              </a:rPr>
              <a:t>Ittiam</a:t>
            </a:r>
            <a:r>
              <a:rPr lang="en-US" dirty="0" smtClean="0">
                <a:solidFill>
                  <a:srgbClr val="7030A0"/>
                </a:solidFill>
              </a:rPr>
              <a:t>, Qualcomm</a:t>
            </a:r>
            <a:endParaRPr lang="en-US" dirty="0">
              <a:solidFill>
                <a:srgbClr val="7030A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398101893"/>
              </p:ext>
            </p:extLst>
          </p:nvPr>
        </p:nvGraphicFramePr>
        <p:xfrm>
          <a:off x="7811310"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-5.2%</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-7.5%</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-6.6%</a:t>
                      </a: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1.5</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107</a:t>
                      </a:r>
                      <a:endParaRPr lang="en-US" sz="1000" b="0" i="0" u="none" strike="noStrike" dirty="0">
                        <a:solidFill>
                          <a:schemeClr val="tx1"/>
                        </a:solidFill>
                        <a:effectLst/>
                        <a:latin typeface="+mn-lt"/>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endParaRPr lang="en-US" sz="1000" dirty="0">
                        <a:latin typeface="+mn-lt"/>
                      </a:endParaRPr>
                    </a:p>
                  </a:txBody>
                  <a:tcPr/>
                </a:tc>
                <a:tc>
                  <a:txBody>
                    <a:bodyPr/>
                    <a:lstStyle/>
                    <a:p>
                      <a:endParaRPr lang="en-US" sz="100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a:latin typeface="+mn-lt"/>
                      </a:endParaRPr>
                    </a:p>
                  </a:txBody>
                  <a:tcPr/>
                </a:tc>
              </a:tr>
              <a:tr h="206339">
                <a:tc>
                  <a:txBody>
                    <a:bodyPr/>
                    <a:lstStyle/>
                    <a:p>
                      <a:r>
                        <a:rPr lang="en-US" sz="1000" dirty="0" smtClean="0">
                          <a:latin typeface="+mn-lt"/>
                        </a:rPr>
                        <a:t>AI</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4.7%</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5.9%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5.9%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algn="ctr" fontAlgn="ctr"/>
                      <a:endParaRPr lang="en-US" sz="1000" b="0" i="0" u="none" strike="noStrike" dirty="0">
                        <a:solidFill>
                          <a:schemeClr val="tx1"/>
                        </a:solidFill>
                        <a:effectLst/>
                        <a:latin typeface="+mn-lt"/>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1.3</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61</a:t>
                      </a:r>
                      <a:endParaRPr lang="en-US" sz="1000" b="0" i="0" u="none" strike="noStrike" dirty="0">
                        <a:solidFill>
                          <a:schemeClr val="tx1"/>
                        </a:solidFill>
                        <a:effectLst/>
                        <a:latin typeface="+mn-lt"/>
                      </a:endParaRPr>
                    </a:p>
                  </a:txBody>
                  <a:tcPr marL="9525" marR="9525" marT="9525" marB="0"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682908761"/>
              </p:ext>
            </p:extLst>
          </p:nvPr>
        </p:nvGraphicFramePr>
        <p:xfrm>
          <a:off x="7811310"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0" name="TextBox 9"/>
          <p:cNvSpPr txBox="1"/>
          <p:nvPr/>
        </p:nvSpPr>
        <p:spPr>
          <a:xfrm>
            <a:off x="8422858"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16</a:t>
            </a:r>
          </a:p>
          <a:p>
            <a:r>
              <a:rPr lang="en-US" sz="1400" dirty="0" smtClean="0"/>
              <a:t>Total Parameters Number 	0.1 M</a:t>
            </a:r>
            <a:endParaRPr lang="en-US" sz="1400" dirty="0"/>
          </a:p>
        </p:txBody>
      </p:sp>
    </p:spTree>
    <p:extLst>
      <p:ext uri="{BB962C8B-B14F-4D97-AF65-F5344CB8AC3E}">
        <p14:creationId xmlns:p14="http://schemas.microsoft.com/office/powerpoint/2010/main" val="8734314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B0F0"/>
                </a:solidFill>
              </a:rPr>
              <a:t>Reduced Resolution Coding &amp; NN-based super resolution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8126" y="4092712"/>
                <a:ext cx="7715899" cy="2485398"/>
              </a:xfrm>
            </p:spPr>
            <p:txBody>
              <a:bodyPr>
                <a:normAutofit/>
              </a:bodyPr>
              <a:lstStyle/>
              <a:p>
                <a:pPr>
                  <a:spcBef>
                    <a:spcPts val="0"/>
                  </a:spcBef>
                </a:pPr>
                <a14:m>
                  <m:oMath xmlns:m="http://schemas.openxmlformats.org/officeDocument/2006/math">
                    <m:r>
                      <a:rPr lang="en-CA" sz="1200" i="1" smtClean="0">
                        <a:latin typeface="Cambria Math" panose="02040503050406030204" pitchFamily="18" charset="0"/>
                      </a:rPr>
                      <m:t>𝑆𝐹</m:t>
                    </m:r>
                    <m:d>
                      <m:dPr>
                        <m:begChr m:val="["/>
                        <m:endChr m:val="]"/>
                        <m:ctrlPr>
                          <a:rPr lang="en-US" sz="1200" i="1">
                            <a:latin typeface="Cambria Math" panose="02040503050406030204" pitchFamily="18" charset="0"/>
                          </a:rPr>
                        </m:ctrlPr>
                      </m:dPr>
                      <m:e>
                        <m:sSub>
                          <m:sSubPr>
                            <m:ctrlPr>
                              <a:rPr lang="en-US" sz="1200" i="1">
                                <a:latin typeface="Cambria Math" panose="02040503050406030204" pitchFamily="18" charset="0"/>
                              </a:rPr>
                            </m:ctrlPr>
                          </m:sSubPr>
                          <m:e>
                            <m:r>
                              <a:rPr lang="en-CA" sz="1200" i="1">
                                <a:latin typeface="Cambria Math" panose="02040503050406030204" pitchFamily="18" charset="0"/>
                              </a:rPr>
                              <m:t>𝐺𝑂𝑃</m:t>
                            </m:r>
                          </m:e>
                          <m:sub>
                            <m:r>
                              <a:rPr lang="en-CA" sz="1200" i="1">
                                <a:latin typeface="Cambria Math" panose="02040503050406030204" pitchFamily="18" charset="0"/>
                              </a:rPr>
                              <m:t>𝑖</m:t>
                            </m:r>
                          </m:sub>
                        </m:sSub>
                      </m:e>
                    </m:d>
                    <m:r>
                      <a:rPr lang="en-CA" sz="1200" i="1">
                        <a:latin typeface="Cambria Math" panose="02040503050406030204" pitchFamily="18" charset="0"/>
                      </a:rPr>
                      <m:t>=</m:t>
                    </m:r>
                    <m:d>
                      <m:dPr>
                        <m:begChr m:val="{"/>
                        <m:endChr m:val=""/>
                        <m:ctrlPr>
                          <a:rPr lang="en-US" sz="1200" i="1">
                            <a:latin typeface="Cambria Math" panose="02040503050406030204" pitchFamily="18" charset="0"/>
                          </a:rPr>
                        </m:ctrlPr>
                      </m:dPr>
                      <m:e>
                        <m:eqArr>
                          <m:eqArrPr>
                            <m:ctrlPr>
                              <a:rPr lang="en-US" sz="1200" i="1">
                                <a:latin typeface="Cambria Math" panose="02040503050406030204" pitchFamily="18" charset="0"/>
                              </a:rPr>
                            </m:ctrlPr>
                          </m:eqArrPr>
                          <m:e>
                            <m:r>
                              <a:rPr lang="en-CA" sz="1200" i="1">
                                <a:latin typeface="Cambria Math" panose="02040503050406030204" pitchFamily="18" charset="0"/>
                              </a:rPr>
                              <m:t>2.0,</m:t>
                            </m:r>
                            <m:sSub>
                              <m:sSubPr>
                                <m:ctrlPr>
                                  <a:rPr lang="en-US" sz="1200" i="1">
                                    <a:latin typeface="Cambria Math" panose="02040503050406030204" pitchFamily="18" charset="0"/>
                                  </a:rPr>
                                </m:ctrlPr>
                              </m:sSubPr>
                              <m:e>
                                <m:r>
                                  <a:rPr lang="en-CA" sz="1200" i="1">
                                    <a:latin typeface="Cambria Math" panose="02040503050406030204" pitchFamily="18" charset="0"/>
                                  </a:rPr>
                                  <m:t>𝐷𝑛𝑈𝑝𝑃𝑆𝑁𝑅</m:t>
                                </m:r>
                              </m:e>
                              <m:sub>
                                <m:r>
                                  <a:rPr lang="en-CA" sz="1200" i="1">
                                    <a:latin typeface="Cambria Math" panose="02040503050406030204" pitchFamily="18" charset="0"/>
                                  </a:rPr>
                                  <m:t>𝑖</m:t>
                                </m:r>
                              </m:sub>
                            </m:sSub>
                            <m:r>
                              <a:rPr lang="en-CA" sz="1200" i="1">
                                <a:latin typeface="Cambria Math" panose="02040503050406030204" pitchFamily="18" charset="0"/>
                              </a:rPr>
                              <m:t>&gt;(</m:t>
                            </m:r>
                            <m:r>
                              <a:rPr lang="en-CA" sz="1200" i="1">
                                <a:latin typeface="Cambria Math" panose="02040503050406030204" pitchFamily="18" charset="0"/>
                              </a:rPr>
                              <m:t>𝐵𝑎𝑠𝑒𝑃𝑆𝑁𝑅</m:t>
                            </m:r>
                            <m:r>
                              <a:rPr lang="en-CA" sz="1200" i="1">
                                <a:latin typeface="Cambria Math" panose="02040503050406030204" pitchFamily="18" charset="0"/>
                              </a:rPr>
                              <m:t>)−</m:t>
                            </m:r>
                            <m:d>
                              <m:dPr>
                                <m:ctrlPr>
                                  <a:rPr lang="en-US" sz="1200" i="1">
                                    <a:latin typeface="Cambria Math" panose="02040503050406030204" pitchFamily="18" charset="0"/>
                                  </a:rPr>
                                </m:ctrlPr>
                              </m:dPr>
                              <m:e>
                                <m:sSub>
                                  <m:sSubPr>
                                    <m:ctrlPr>
                                      <a:rPr lang="en-US" sz="1200" i="1">
                                        <a:latin typeface="Cambria Math" panose="02040503050406030204" pitchFamily="18" charset="0"/>
                                      </a:rPr>
                                    </m:ctrlPr>
                                  </m:sSubPr>
                                  <m:e>
                                    <m:r>
                                      <a:rPr lang="en-CA" sz="1200" i="1">
                                        <a:latin typeface="Cambria Math" panose="02040503050406030204" pitchFamily="18" charset="0"/>
                                      </a:rPr>
                                      <m:t>𝑄𝑃</m:t>
                                    </m:r>
                                  </m:e>
                                  <m:sub>
                                    <m:r>
                                      <a:rPr lang="en-CA" sz="1200" i="1">
                                        <a:latin typeface="Cambria Math" panose="02040503050406030204" pitchFamily="18" charset="0"/>
                                      </a:rPr>
                                      <m:t>𝑖</m:t>
                                    </m:r>
                                  </m:sub>
                                </m:sSub>
                                <m:r>
                                  <a:rPr lang="en-CA" sz="1200" i="1">
                                    <a:latin typeface="Cambria Math" panose="02040503050406030204" pitchFamily="18" charset="0"/>
                                  </a:rPr>
                                  <m:t>−</m:t>
                                </m:r>
                                <m:r>
                                  <a:rPr lang="en-CA" sz="1200" i="1">
                                    <a:latin typeface="Cambria Math" panose="02040503050406030204" pitchFamily="18" charset="0"/>
                                  </a:rPr>
                                  <m:t>𝐵𝑎𝑠𝑒𝑄𝑃</m:t>
                                </m:r>
                              </m:e>
                            </m:d>
                            <m:r>
                              <a:rPr lang="en-CA" sz="1200" i="1">
                                <a:latin typeface="Cambria Math" panose="02040503050406030204" pitchFamily="18" charset="0"/>
                              </a:rPr>
                              <m:t>∗0.5</m:t>
                            </m:r>
                            <m:r>
                              <m:rPr>
                                <m:nor/>
                              </m:rPr>
                              <a:rPr lang="en-CA" sz="1200" i="1">
                                <a:latin typeface="Cambria Math" panose="02040503050406030204" pitchFamily="18" charset="0"/>
                              </a:rPr>
                              <m:t>                                       </m:t>
                            </m:r>
                          </m:e>
                          <m:e>
                            <m:r>
                              <a:rPr lang="en-CA" sz="1200" i="1">
                                <a:latin typeface="Cambria Math" panose="02040503050406030204" pitchFamily="18" charset="0"/>
                              </a:rPr>
                              <m:t>1.5,</m:t>
                            </m:r>
                            <m:sSub>
                              <m:sSubPr>
                                <m:ctrlPr>
                                  <a:rPr lang="en-US" sz="1200" i="1">
                                    <a:latin typeface="Cambria Math" panose="02040503050406030204" pitchFamily="18" charset="0"/>
                                  </a:rPr>
                                </m:ctrlPr>
                              </m:sSubPr>
                              <m:e>
                                <m:r>
                                  <a:rPr lang="en-CA" sz="1200" i="1">
                                    <a:latin typeface="Cambria Math" panose="02040503050406030204" pitchFamily="18" charset="0"/>
                                  </a:rPr>
                                  <m:t>𝐷𝑛𝑈𝑝𝑃𝑆𝑁𝑅</m:t>
                                </m:r>
                              </m:e>
                              <m:sub>
                                <m:r>
                                  <a:rPr lang="en-CA" sz="1200" i="1">
                                    <a:latin typeface="Cambria Math" panose="02040503050406030204" pitchFamily="18" charset="0"/>
                                  </a:rPr>
                                  <m:t>𝑖</m:t>
                                </m:r>
                              </m:sub>
                            </m:sSub>
                            <m:r>
                              <a:rPr lang="en-CA" sz="1200" i="1">
                                <a:latin typeface="Cambria Math" panose="02040503050406030204" pitchFamily="18" charset="0"/>
                              </a:rPr>
                              <m:t>&gt;</m:t>
                            </m:r>
                            <m:d>
                              <m:dPr>
                                <m:ctrlPr>
                                  <a:rPr lang="en-US" sz="1200" i="1">
                                    <a:latin typeface="Cambria Math" panose="02040503050406030204" pitchFamily="18" charset="0"/>
                                  </a:rPr>
                                </m:ctrlPr>
                              </m:dPr>
                              <m:e>
                                <m:r>
                                  <a:rPr lang="en-CA" sz="1200" i="1">
                                    <a:latin typeface="Cambria Math" panose="02040503050406030204" pitchFamily="18" charset="0"/>
                                  </a:rPr>
                                  <m:t>𝐵𝑎𝑠𝑒𝑃𝑆𝑁𝑅</m:t>
                                </m:r>
                                <m:r>
                                  <a:rPr lang="en-CA" sz="1200" i="1">
                                    <a:latin typeface="Cambria Math" panose="02040503050406030204" pitchFamily="18" charset="0"/>
                                  </a:rPr>
                                  <m:t>−</m:t>
                                </m:r>
                                <m:r>
                                  <a:rPr lang="en-CA" sz="1200" i="1">
                                    <a:latin typeface="Cambria Math" panose="02040503050406030204" pitchFamily="18" charset="0"/>
                                  </a:rPr>
                                  <m:t>𝑂𝑓𝑓𝑠𝑒𝑡𝑃𝑆𝑁𝑅</m:t>
                                </m:r>
                              </m:e>
                            </m:d>
                            <m:r>
                              <a:rPr lang="en-CA" sz="1200" i="1">
                                <a:latin typeface="Cambria Math" panose="02040503050406030204" pitchFamily="18" charset="0"/>
                              </a:rPr>
                              <m:t>−</m:t>
                            </m:r>
                            <m:d>
                              <m:dPr>
                                <m:ctrlPr>
                                  <a:rPr lang="en-US" sz="1200" i="1">
                                    <a:latin typeface="Cambria Math" panose="02040503050406030204" pitchFamily="18" charset="0"/>
                                  </a:rPr>
                                </m:ctrlPr>
                              </m:dPr>
                              <m:e>
                                <m:sSub>
                                  <m:sSubPr>
                                    <m:ctrlPr>
                                      <a:rPr lang="en-US" sz="1200" i="1">
                                        <a:latin typeface="Cambria Math" panose="02040503050406030204" pitchFamily="18" charset="0"/>
                                      </a:rPr>
                                    </m:ctrlPr>
                                  </m:sSubPr>
                                  <m:e>
                                    <m:r>
                                      <a:rPr lang="en-CA" sz="1200" i="1">
                                        <a:latin typeface="Cambria Math" panose="02040503050406030204" pitchFamily="18" charset="0"/>
                                      </a:rPr>
                                      <m:t>𝑄𝑃</m:t>
                                    </m:r>
                                  </m:e>
                                  <m:sub>
                                    <m:r>
                                      <a:rPr lang="en-CA" sz="1200" i="1">
                                        <a:latin typeface="Cambria Math" panose="02040503050406030204" pitchFamily="18" charset="0"/>
                                      </a:rPr>
                                      <m:t>𝑖</m:t>
                                    </m:r>
                                  </m:sub>
                                </m:sSub>
                                <m:r>
                                  <a:rPr lang="en-CA" sz="1200" i="1">
                                    <a:latin typeface="Cambria Math" panose="02040503050406030204" pitchFamily="18" charset="0"/>
                                  </a:rPr>
                                  <m:t>−</m:t>
                                </m:r>
                                <m:r>
                                  <a:rPr lang="en-CA" sz="1200" i="1">
                                    <a:latin typeface="Cambria Math" panose="02040503050406030204" pitchFamily="18" charset="0"/>
                                  </a:rPr>
                                  <m:t>𝐵𝑎𝑠𝑒𝑄𝑃</m:t>
                                </m:r>
                              </m:e>
                            </m:d>
                            <m:r>
                              <a:rPr lang="en-CA" sz="1200" i="1">
                                <a:latin typeface="Cambria Math" panose="02040503050406030204" pitchFamily="18" charset="0"/>
                              </a:rPr>
                              <m:t>∗0.5    </m:t>
                            </m:r>
                          </m:e>
                          <m:e>
                            <m:r>
                              <a:rPr lang="en-CA" sz="1200" i="1">
                                <a:latin typeface="Cambria Math" panose="02040503050406030204" pitchFamily="18" charset="0"/>
                              </a:rPr>
                              <m:t>1.25,</m:t>
                            </m:r>
                            <m:sSub>
                              <m:sSubPr>
                                <m:ctrlPr>
                                  <a:rPr lang="en-US" sz="1200" i="1">
                                    <a:latin typeface="Cambria Math" panose="02040503050406030204" pitchFamily="18" charset="0"/>
                                  </a:rPr>
                                </m:ctrlPr>
                              </m:sSubPr>
                              <m:e>
                                <m:r>
                                  <a:rPr lang="en-CA" sz="1200" i="1">
                                    <a:latin typeface="Cambria Math" panose="02040503050406030204" pitchFamily="18" charset="0"/>
                                  </a:rPr>
                                  <m:t>𝐷𝑛𝑈𝑝𝑃𝑆𝑁𝑅</m:t>
                                </m:r>
                              </m:e>
                              <m:sub>
                                <m:r>
                                  <a:rPr lang="en-CA" sz="1200" i="1">
                                    <a:latin typeface="Cambria Math" panose="02040503050406030204" pitchFamily="18" charset="0"/>
                                  </a:rPr>
                                  <m:t>𝑖</m:t>
                                </m:r>
                              </m:sub>
                            </m:sSub>
                            <m:r>
                              <a:rPr lang="en-CA" sz="1200" i="1">
                                <a:latin typeface="Cambria Math" panose="02040503050406030204" pitchFamily="18" charset="0"/>
                              </a:rPr>
                              <m:t>&gt;</m:t>
                            </m:r>
                            <m:d>
                              <m:dPr>
                                <m:ctrlPr>
                                  <a:rPr lang="en-US" sz="1200" i="1">
                                    <a:latin typeface="Cambria Math" panose="02040503050406030204" pitchFamily="18" charset="0"/>
                                  </a:rPr>
                                </m:ctrlPr>
                              </m:dPr>
                              <m:e>
                                <m:r>
                                  <a:rPr lang="en-CA" sz="1200" i="1">
                                    <a:latin typeface="Cambria Math" panose="02040503050406030204" pitchFamily="18" charset="0"/>
                                  </a:rPr>
                                  <m:t>𝐵𝑎𝑠𝑒𝑃𝑆𝑁𝑅</m:t>
                                </m:r>
                                <m:r>
                                  <a:rPr lang="en-CA" sz="1200" i="1">
                                    <a:latin typeface="Cambria Math" panose="02040503050406030204" pitchFamily="18" charset="0"/>
                                  </a:rPr>
                                  <m:t>−</m:t>
                                </m:r>
                                <m:r>
                                  <a:rPr lang="en-CA" sz="1200" i="1">
                                    <a:latin typeface="Cambria Math" panose="02040503050406030204" pitchFamily="18" charset="0"/>
                                  </a:rPr>
                                  <m:t>𝑂𝑓𝑓𝑠𝑒𝑡𝑃𝑆𝑁𝑅</m:t>
                                </m:r>
                                <m:r>
                                  <a:rPr lang="en-CA" sz="1200" i="1">
                                    <a:latin typeface="Cambria Math" panose="02040503050406030204" pitchFamily="18" charset="0"/>
                                  </a:rPr>
                                  <m:t>∗2</m:t>
                                </m:r>
                              </m:e>
                            </m:d>
                            <m:r>
                              <a:rPr lang="en-CA" sz="1200" i="1">
                                <a:latin typeface="Cambria Math" panose="02040503050406030204" pitchFamily="18" charset="0"/>
                              </a:rPr>
                              <m:t>−</m:t>
                            </m:r>
                            <m:d>
                              <m:dPr>
                                <m:ctrlPr>
                                  <a:rPr lang="en-US" sz="1200" i="1">
                                    <a:latin typeface="Cambria Math" panose="02040503050406030204" pitchFamily="18" charset="0"/>
                                  </a:rPr>
                                </m:ctrlPr>
                              </m:dPr>
                              <m:e>
                                <m:sSub>
                                  <m:sSubPr>
                                    <m:ctrlPr>
                                      <a:rPr lang="en-US" sz="1200" i="1">
                                        <a:latin typeface="Cambria Math" panose="02040503050406030204" pitchFamily="18" charset="0"/>
                                      </a:rPr>
                                    </m:ctrlPr>
                                  </m:sSubPr>
                                  <m:e>
                                    <m:r>
                                      <a:rPr lang="en-CA" sz="1200" i="1">
                                        <a:latin typeface="Cambria Math" panose="02040503050406030204" pitchFamily="18" charset="0"/>
                                      </a:rPr>
                                      <m:t>𝑄𝑃</m:t>
                                    </m:r>
                                  </m:e>
                                  <m:sub>
                                    <m:r>
                                      <a:rPr lang="en-CA" sz="1200" i="1">
                                        <a:latin typeface="Cambria Math" panose="02040503050406030204" pitchFamily="18" charset="0"/>
                                      </a:rPr>
                                      <m:t>𝑖</m:t>
                                    </m:r>
                                  </m:sub>
                                </m:sSub>
                                <m:r>
                                  <a:rPr lang="en-CA" sz="1200" i="1">
                                    <a:latin typeface="Cambria Math" panose="02040503050406030204" pitchFamily="18" charset="0"/>
                                  </a:rPr>
                                  <m:t>−</m:t>
                                </m:r>
                                <m:r>
                                  <a:rPr lang="en-CA" sz="1200" i="1">
                                    <a:latin typeface="Cambria Math" panose="02040503050406030204" pitchFamily="18" charset="0"/>
                                  </a:rPr>
                                  <m:t>𝐵𝑎𝑠𝑒𝑄𝑃</m:t>
                                </m:r>
                              </m:e>
                            </m:d>
                            <m:r>
                              <a:rPr lang="en-CA" sz="1200" i="1">
                                <a:latin typeface="Cambria Math" panose="02040503050406030204" pitchFamily="18" charset="0"/>
                              </a:rPr>
                              <m:t>∗0.5</m:t>
                            </m:r>
                          </m:e>
                          <m:e>
                            <m:r>
                              <a:rPr lang="en-CA" sz="1200" i="1">
                                <a:latin typeface="Cambria Math" panose="02040503050406030204" pitchFamily="18" charset="0"/>
                              </a:rPr>
                              <m:t>1.0, </m:t>
                            </m:r>
                            <m:r>
                              <a:rPr lang="en-CA" sz="1200" i="1">
                                <a:latin typeface="Cambria Math" panose="02040503050406030204" pitchFamily="18" charset="0"/>
                              </a:rPr>
                              <m:t>𝑂h𝑒𝑟𝑤𝑖𝑠𝑒</m:t>
                            </m:r>
                            <m:r>
                              <m:rPr>
                                <m:nor/>
                              </m:rPr>
                              <a:rPr lang="en-CA" sz="1200" i="1">
                                <a:latin typeface="Cambria Math" panose="02040503050406030204" pitchFamily="18" charset="0"/>
                              </a:rPr>
                              <m:t>                                                                                                                            </m:t>
                            </m:r>
                          </m:e>
                        </m:eqArr>
                      </m:e>
                    </m:d>
                  </m:oMath>
                </a14:m>
                <a:endParaRPr lang="en-US" sz="1200" i="1" dirty="0">
                  <a:latin typeface="Cambria Math" panose="02040503050406030204" pitchFamily="18" charset="0"/>
                </a:endParaRPr>
              </a:p>
              <a:p>
                <a:pPr>
                  <a:spcBef>
                    <a:spcPts val="0"/>
                  </a:spcBef>
                </a:pPr>
                <a14:m>
                  <m:oMath xmlns:m="http://schemas.openxmlformats.org/officeDocument/2006/math">
                    <m:r>
                      <a:rPr lang="en-CA" sz="1200" i="1" smtClean="0">
                        <a:solidFill>
                          <a:srgbClr val="00B0F0"/>
                        </a:solidFill>
                        <a:latin typeface="Cambria Math" panose="02040503050406030204" pitchFamily="18" charset="0"/>
                      </a:rPr>
                      <m:t>𝐷𝑛𝑈𝑝𝑃𝑆𝑁𝑅</m:t>
                    </m:r>
                    <m:r>
                      <a:rPr lang="en-CA" sz="1200" i="1" smtClean="0">
                        <a:solidFill>
                          <a:srgbClr val="00B0F0"/>
                        </a:solidFill>
                        <a:latin typeface="Cambria Math" panose="02040503050406030204" pitchFamily="18" charset="0"/>
                      </a:rPr>
                      <m:t> </m:t>
                    </m:r>
                  </m:oMath>
                </a14:m>
                <a:r>
                  <a:rPr lang="en-US" sz="1200" i="1" dirty="0">
                    <a:latin typeface="Cambria Math" panose="02040503050406030204" pitchFamily="18" charset="0"/>
                  </a:rPr>
                  <a:t> = PSNR  </a:t>
                </a:r>
                <a:r>
                  <a:rPr lang="en-US" sz="1200" dirty="0">
                    <a:latin typeface="Cambria Math" panose="02040503050406030204" pitchFamily="18" charset="0"/>
                  </a:rPr>
                  <a:t>{</a:t>
                </a:r>
                <a:r>
                  <a:rPr lang="en-US" sz="1200" dirty="0" err="1">
                    <a:latin typeface="Cambria Math" panose="02040503050406030204" pitchFamily="18" charset="0"/>
                  </a:rPr>
                  <a:t>Orig</a:t>
                </a:r>
                <a:r>
                  <a:rPr lang="en-US" sz="1200" dirty="0">
                    <a:latin typeface="Cambria Math" panose="02040503050406030204" pitchFamily="18" charset="0"/>
                  </a:rPr>
                  <a:t>, ((Orig2</a:t>
                </a:r>
                <a:r>
                  <a:rPr lang="en-US" sz="1200" dirty="0">
                    <a:latin typeface="Cambria Math" panose="02040503050406030204" pitchFamily="18" charset="0"/>
                    <a:sym typeface="Symbol" panose="05050102010706020507" pitchFamily="18" charset="2"/>
                  </a:rPr>
                  <a:t></a:t>
                </a:r>
                <a:r>
                  <a:rPr lang="en-US" sz="1200" dirty="0">
                    <a:latin typeface="Cambria Math" panose="02040503050406030204" pitchFamily="18" charset="0"/>
                  </a:rPr>
                  <a:t>)2</a:t>
                </a:r>
                <a:r>
                  <a:rPr lang="en-US" sz="1200" dirty="0">
                    <a:latin typeface="Cambria Math" panose="02040503050406030204" pitchFamily="18" charset="0"/>
                    <a:sym typeface="Symbol" panose="05050102010706020507" pitchFamily="18" charset="2"/>
                  </a:rPr>
                  <a:t></a:t>
                </a:r>
                <a:r>
                  <a:rPr lang="en-US" sz="1200" dirty="0" smtClean="0">
                    <a:latin typeface="Cambria Math" panose="02040503050406030204" pitchFamily="18" charset="0"/>
                  </a:rPr>
                  <a:t>)} </a:t>
                </a:r>
                <a:r>
                  <a:rPr lang="en-US" sz="1200" dirty="0"/>
                  <a:t>(</a:t>
                </a:r>
                <a:r>
                  <a:rPr lang="en-US" sz="1200" b="1" i="1" dirty="0">
                    <a:solidFill>
                      <a:srgbClr val="00B0F0"/>
                    </a:solidFill>
                  </a:rPr>
                  <a:t>complexity of image</a:t>
                </a:r>
                <a:r>
                  <a:rPr lang="en-US" sz="1200" dirty="0"/>
                  <a:t>)</a:t>
                </a:r>
                <a:endParaRPr lang="en-US" sz="1200" dirty="0">
                  <a:latin typeface="Cambria Math" panose="02040503050406030204" pitchFamily="18" charset="0"/>
                </a:endParaRPr>
              </a:p>
              <a:p>
                <a:pPr>
                  <a:spcBef>
                    <a:spcPts val="0"/>
                  </a:spcBef>
                </a:pPr>
                <a14:m>
                  <m:oMath xmlns:m="http://schemas.openxmlformats.org/officeDocument/2006/math">
                    <m:r>
                      <a:rPr lang="en-CA" sz="1200" i="1" smtClean="0">
                        <a:solidFill>
                          <a:srgbClr val="FF0000"/>
                        </a:solidFill>
                        <a:latin typeface="Cambria Math" panose="02040503050406030204" pitchFamily="18" charset="0"/>
                      </a:rPr>
                      <m:t>𝐵𝑎𝑠𝑒</m:t>
                    </m:r>
                    <m:r>
                      <a:rPr lang="en-US" sz="1200" b="0" i="1" smtClean="0">
                        <a:solidFill>
                          <a:srgbClr val="FF0000"/>
                        </a:solidFill>
                        <a:latin typeface="Cambria Math" panose="02040503050406030204" pitchFamily="18" charset="0"/>
                      </a:rPr>
                      <m:t>𝑄𝑃</m:t>
                    </m:r>
                    <m:r>
                      <a:rPr lang="en-CA" sz="1200" i="1">
                        <a:solidFill>
                          <a:srgbClr val="FF0000"/>
                        </a:solidFill>
                        <a:latin typeface="Cambria Math" panose="02040503050406030204" pitchFamily="18" charset="0"/>
                      </a:rPr>
                      <m:t> </m:t>
                    </m:r>
                  </m:oMath>
                </a14:m>
                <a:r>
                  <a:rPr lang="en-CA" sz="1200" i="1" dirty="0">
                    <a:latin typeface="Cambria Math" panose="02040503050406030204" pitchFamily="18" charset="0"/>
                  </a:rPr>
                  <a:t>= 37, </a:t>
                </a:r>
              </a:p>
              <a:p>
                <a:pPr>
                  <a:spcBef>
                    <a:spcPts val="0"/>
                  </a:spcBef>
                </a:pPr>
                <a14:m>
                  <m:oMath xmlns:m="http://schemas.openxmlformats.org/officeDocument/2006/math">
                    <m:r>
                      <a:rPr lang="en-CA" sz="1200" i="1" smtClean="0">
                        <a:solidFill>
                          <a:srgbClr val="FF0000"/>
                        </a:solidFill>
                        <a:latin typeface="Cambria Math" panose="02040503050406030204" pitchFamily="18" charset="0"/>
                      </a:rPr>
                      <m:t>𝑂𝑓𝑓𝑠𝑒𝑡𝑃𝑆𝑁𝑅</m:t>
                    </m:r>
                  </m:oMath>
                </a14:m>
                <a:r>
                  <a:rPr lang="en-CA" sz="1200" i="1" dirty="0">
                    <a:latin typeface="Cambria Math" panose="02040503050406030204" pitchFamily="18" charset="0"/>
                  </a:rPr>
                  <a:t> =3</a:t>
                </a:r>
              </a:p>
              <a:p>
                <a:pPr>
                  <a:spcBef>
                    <a:spcPts val="0"/>
                  </a:spcBef>
                </a:pPr>
                <a14:m>
                  <m:oMath xmlns:m="http://schemas.openxmlformats.org/officeDocument/2006/math">
                    <m:r>
                      <a:rPr lang="en-CA" sz="1200" i="1" smtClean="0">
                        <a:solidFill>
                          <a:srgbClr val="FF0000"/>
                        </a:solidFill>
                        <a:latin typeface="Cambria Math" panose="02040503050406030204" pitchFamily="18" charset="0"/>
                      </a:rPr>
                      <m:t>𝐵𝑎𝑠𝑒𝑃𝑆𝑁𝑅</m:t>
                    </m:r>
                  </m:oMath>
                </a14:m>
                <a:r>
                  <a:rPr lang="en-CA" sz="1200" i="1" dirty="0">
                    <a:latin typeface="Cambria Math" panose="02040503050406030204" pitchFamily="18" charset="0"/>
                  </a:rPr>
                  <a:t> = 47 (RA </a:t>
                </a:r>
                <a:r>
                  <a:rPr lang="en-CA" sz="1200" i="1" dirty="0" err="1">
                    <a:latin typeface="Cambria Math" panose="02040503050406030204" pitchFamily="18" charset="0"/>
                  </a:rPr>
                  <a:t>cfg</a:t>
                </a:r>
                <a:r>
                  <a:rPr lang="en-CA" sz="1200" i="1" dirty="0">
                    <a:latin typeface="Cambria Math" panose="02040503050406030204" pitchFamily="18" charset="0"/>
                  </a:rPr>
                  <a:t>), 44 (all intra </a:t>
                </a:r>
                <a:r>
                  <a:rPr lang="en-CA" sz="1200" i="1" dirty="0" err="1">
                    <a:latin typeface="Cambria Math" panose="02040503050406030204" pitchFamily="18" charset="0"/>
                  </a:rPr>
                  <a:t>cfg</a:t>
                </a:r>
                <a:r>
                  <a:rPr lang="en-CA" sz="1200" i="1" dirty="0">
                    <a:latin typeface="Cambria Math" panose="02040503050406030204" pitchFamily="18" charset="0"/>
                  </a:rPr>
                  <a:t>)</a:t>
                </a:r>
              </a:p>
              <a:p>
                <a:pPr>
                  <a:spcBef>
                    <a:spcPts val="0"/>
                  </a:spcBef>
                </a:pPr>
                <a:r>
                  <a:rPr lang="en-US" sz="1200" i="1" dirty="0" err="1">
                    <a:solidFill>
                      <a:srgbClr val="FF0000"/>
                    </a:solidFill>
                    <a:latin typeface="Cambria Math" panose="02040503050406030204" pitchFamily="18" charset="0"/>
                  </a:rPr>
                  <a:t>QP_offset</a:t>
                </a:r>
                <a:r>
                  <a:rPr lang="en-US" sz="1200" i="1" dirty="0">
                    <a:solidFill>
                      <a:srgbClr val="FF0000"/>
                    </a:solidFill>
                    <a:latin typeface="Cambria Math" panose="02040503050406030204" pitchFamily="18" charset="0"/>
                  </a:rPr>
                  <a:t> </a:t>
                </a:r>
                <a:r>
                  <a:rPr lang="en-CA" sz="1200" i="1" dirty="0">
                    <a:latin typeface="Cambria Math" panose="02040503050406030204" pitchFamily="18" charset="0"/>
                  </a:rPr>
                  <a:t>= </a:t>
                </a:r>
                <a14:m>
                  <m:oMath xmlns:m="http://schemas.openxmlformats.org/officeDocument/2006/math">
                    <m:r>
                      <a:rPr lang="en-CA" sz="1200" i="1">
                        <a:latin typeface="Cambria Math" panose="02040503050406030204" pitchFamily="18" charset="0"/>
                      </a:rPr>
                      <m:t>−</m:t>
                    </m:r>
                  </m:oMath>
                </a14:m>
                <a:r>
                  <a:rPr lang="en-CA" sz="1200" i="1" dirty="0">
                    <a:latin typeface="Cambria Math" panose="02040503050406030204" pitchFamily="18" charset="0"/>
                  </a:rPr>
                  <a:t>6 (SF=2.0);</a:t>
                </a:r>
                <a:r>
                  <a:rPr lang="en-CA" sz="1200" dirty="0"/>
                  <a:t> </a:t>
                </a:r>
                <a14:m>
                  <m:oMath xmlns:m="http://schemas.openxmlformats.org/officeDocument/2006/math">
                    <m:r>
                      <a:rPr lang="en-CA" sz="1200" i="1">
                        <a:latin typeface="Cambria Math" panose="02040503050406030204" pitchFamily="18" charset="0"/>
                      </a:rPr>
                      <m:t>−</m:t>
                    </m:r>
                  </m:oMath>
                </a14:m>
                <a:r>
                  <a:rPr lang="en-CA" sz="1200" i="1" dirty="0">
                    <a:latin typeface="Cambria Math" panose="02040503050406030204" pitchFamily="18" charset="0"/>
                  </a:rPr>
                  <a:t>4 (SF=1.5), </a:t>
                </a:r>
                <a14:m>
                  <m:oMath xmlns:m="http://schemas.openxmlformats.org/officeDocument/2006/math">
                    <m:r>
                      <a:rPr lang="en-CA" sz="1200" i="1">
                        <a:latin typeface="Cambria Math" panose="02040503050406030204" pitchFamily="18" charset="0"/>
                      </a:rPr>
                      <m:t>−</m:t>
                    </m:r>
                  </m:oMath>
                </a14:m>
                <a:r>
                  <a:rPr lang="en-CA" sz="1200" i="1" dirty="0">
                    <a:latin typeface="Cambria Math" panose="02040503050406030204" pitchFamily="18" charset="0"/>
                  </a:rPr>
                  <a:t>2(SF=1.25); 0 (SF=1.0</a:t>
                </a:r>
                <a:r>
                  <a:rPr lang="en-CA" sz="1200" i="1" dirty="0" smtClean="0">
                    <a:latin typeface="Cambria Math" panose="02040503050406030204" pitchFamily="18" charset="0"/>
                  </a:rPr>
                  <a:t>)</a:t>
                </a:r>
              </a:p>
              <a:p>
                <a:pPr>
                  <a:spcBef>
                    <a:spcPts val="0"/>
                  </a:spcBef>
                </a:pPr>
                <a14:m>
                  <m:oMath xmlns:m="http://schemas.openxmlformats.org/officeDocument/2006/math">
                    <m:sSub>
                      <m:sSubPr>
                        <m:ctrlPr>
                          <a:rPr lang="en-US" sz="1200" i="1" smtClean="0">
                            <a:solidFill>
                              <a:srgbClr val="00B050"/>
                            </a:solidFill>
                            <a:latin typeface="Cambria Math" panose="02040503050406030204" pitchFamily="18" charset="0"/>
                          </a:rPr>
                        </m:ctrlPr>
                      </m:sSubPr>
                      <m:e>
                        <m:r>
                          <a:rPr lang="en-CA" sz="1200" i="1">
                            <a:solidFill>
                              <a:srgbClr val="00B050"/>
                            </a:solidFill>
                            <a:latin typeface="Cambria Math" panose="02040503050406030204" pitchFamily="18" charset="0"/>
                          </a:rPr>
                          <m:t>𝑄𝑃</m:t>
                        </m:r>
                      </m:e>
                      <m:sub>
                        <m:r>
                          <a:rPr lang="en-CA" sz="1200" i="1">
                            <a:solidFill>
                              <a:srgbClr val="00B050"/>
                            </a:solidFill>
                            <a:latin typeface="Cambria Math" panose="02040503050406030204" pitchFamily="18" charset="0"/>
                          </a:rPr>
                          <m:t>𝑖</m:t>
                        </m:r>
                      </m:sub>
                    </m:sSub>
                  </m:oMath>
                </a14:m>
                <a:r>
                  <a:rPr lang="en-US" sz="1200" dirty="0"/>
                  <a:t> – QP for full resolution coding (defines </a:t>
                </a:r>
                <a:r>
                  <a:rPr lang="en-US" sz="1200" b="1" i="1" dirty="0">
                    <a:solidFill>
                      <a:srgbClr val="00B050"/>
                    </a:solidFill>
                  </a:rPr>
                  <a:t>target quality</a:t>
                </a:r>
                <a:r>
                  <a:rPr lang="en-US" sz="1200" dirty="0" smtClean="0"/>
                  <a:t>)</a:t>
                </a:r>
              </a:p>
              <a:p>
                <a:pPr>
                  <a:spcBef>
                    <a:spcPts val="0"/>
                  </a:spcBef>
                </a:pPr>
                <a:r>
                  <a:rPr lang="en-US" sz="1200" i="1" dirty="0" err="1" smtClean="0"/>
                  <a:t>QP</a:t>
                </a:r>
                <a:r>
                  <a:rPr lang="en-US" sz="1200" baseline="-25000" dirty="0" err="1" smtClean="0"/>
                  <a:t>i</a:t>
                </a:r>
                <a:r>
                  <a:rPr lang="en-US" sz="1200" dirty="0" smtClean="0"/>
                  <a:t>(</a:t>
                </a:r>
                <a:r>
                  <a:rPr lang="en-US" sz="1200" i="1" dirty="0" smtClean="0"/>
                  <a:t>SF</a:t>
                </a:r>
                <a:r>
                  <a:rPr lang="en-US" sz="1200" dirty="0" smtClean="0"/>
                  <a:t>) = </a:t>
                </a:r>
                <a14:m>
                  <m:oMath xmlns:m="http://schemas.openxmlformats.org/officeDocument/2006/math">
                    <m:sSub>
                      <m:sSubPr>
                        <m:ctrlPr>
                          <a:rPr lang="en-US" sz="1200" i="1">
                            <a:solidFill>
                              <a:srgbClr val="00B050"/>
                            </a:solidFill>
                            <a:latin typeface="Cambria Math" panose="02040503050406030204" pitchFamily="18" charset="0"/>
                          </a:rPr>
                        </m:ctrlPr>
                      </m:sSubPr>
                      <m:e>
                        <m:r>
                          <a:rPr lang="en-CA" sz="1200" i="1">
                            <a:solidFill>
                              <a:srgbClr val="00B050"/>
                            </a:solidFill>
                            <a:latin typeface="Cambria Math" panose="02040503050406030204" pitchFamily="18" charset="0"/>
                          </a:rPr>
                          <m:t>𝑄𝑃</m:t>
                        </m:r>
                      </m:e>
                      <m:sub>
                        <m:r>
                          <a:rPr lang="en-CA" sz="1200" i="1">
                            <a:solidFill>
                              <a:srgbClr val="00B050"/>
                            </a:solidFill>
                            <a:latin typeface="Cambria Math" panose="02040503050406030204" pitchFamily="18" charset="0"/>
                          </a:rPr>
                          <m:t>𝑖</m:t>
                        </m:r>
                      </m:sub>
                    </m:sSub>
                  </m:oMath>
                </a14:m>
                <a:r>
                  <a:rPr lang="en-US" sz="1200" dirty="0" smtClean="0"/>
                  <a:t> + </a:t>
                </a:r>
                <a:r>
                  <a:rPr lang="en-US" sz="1200" i="1" dirty="0" err="1">
                    <a:solidFill>
                      <a:srgbClr val="FF0000"/>
                    </a:solidFill>
                    <a:latin typeface="Cambria Math" panose="02040503050406030204" pitchFamily="18" charset="0"/>
                  </a:rPr>
                  <a:t>QP_offset</a:t>
                </a:r>
                <a:endParaRPr lang="en-US" sz="1200" dirty="0"/>
              </a:p>
              <a:p>
                <a:pPr marL="0" indent="0">
                  <a:spcBef>
                    <a:spcPts val="0"/>
                  </a:spcBef>
                  <a:buNone/>
                </a:pPr>
                <a:endParaRPr lang="en-CA" sz="1200" i="1" dirty="0">
                  <a:latin typeface="Cambria Math" panose="020405030504060302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8126" y="4092712"/>
                <a:ext cx="7715899" cy="2485398"/>
              </a:xfrm>
              <a:blipFill rotWithShape="0">
                <a:blip r:embed="rId2"/>
                <a:stretch>
                  <a:fillRect/>
                </a:stretch>
              </a:blipFill>
            </p:spPr>
            <p:txBody>
              <a:bodyPr/>
              <a:lstStyle/>
              <a:p>
                <a:r>
                  <a:rPr lang="en-US">
                    <a:noFill/>
                  </a:rPr>
                  <a:t> </a:t>
                </a:r>
              </a:p>
            </p:txBody>
          </p:sp>
        </mc:Fallback>
      </mc:AlternateContent>
      <p:grpSp>
        <p:nvGrpSpPr>
          <p:cNvPr id="4" name="Group 3"/>
          <p:cNvGrpSpPr/>
          <p:nvPr/>
        </p:nvGrpSpPr>
        <p:grpSpPr>
          <a:xfrm>
            <a:off x="228338" y="1668044"/>
            <a:ext cx="3006538" cy="1891348"/>
            <a:chOff x="228338" y="1668044"/>
            <a:chExt cx="3006538" cy="1891348"/>
          </a:xfrm>
        </p:grpSpPr>
        <p:sp>
          <p:nvSpPr>
            <p:cNvPr id="5" name="Rectangle 4"/>
            <p:cNvSpPr/>
            <p:nvPr/>
          </p:nvSpPr>
          <p:spPr>
            <a:xfrm>
              <a:off x="228338" y="2348592"/>
              <a:ext cx="508000" cy="770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55338" y="2788925"/>
              <a:ext cx="508000" cy="770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36338" y="2645189"/>
              <a:ext cx="508000" cy="770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91938" y="2783835"/>
              <a:ext cx="508000" cy="770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345938" y="2373598"/>
              <a:ext cx="508000" cy="770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Brace 14"/>
            <p:cNvSpPr/>
            <p:nvPr/>
          </p:nvSpPr>
          <p:spPr>
            <a:xfrm rot="5400000">
              <a:off x="898392" y="1477716"/>
              <a:ext cx="353486" cy="13882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417230" y="1668044"/>
              <a:ext cx="2549096" cy="323165"/>
            </a:xfrm>
            <a:prstGeom prst="rect">
              <a:avLst/>
            </a:prstGeom>
            <a:noFill/>
          </p:spPr>
          <p:txBody>
            <a:bodyPr wrap="none" rtlCol="0">
              <a:spAutoFit/>
            </a:bodyPr>
            <a:lstStyle/>
            <a:p>
              <a:r>
                <a:rPr lang="en-US" sz="1500" i="1" dirty="0">
                  <a:solidFill>
                    <a:srgbClr val="0070C0"/>
                  </a:solidFill>
                  <a:latin typeface="Cambria Math" panose="02040503050406030204" pitchFamily="18" charset="0"/>
                </a:rPr>
                <a:t>GOP</a:t>
              </a:r>
              <a:r>
                <a:rPr lang="en-US" sz="1500" i="1" baseline="-25000" dirty="0">
                  <a:solidFill>
                    <a:srgbClr val="0070C0"/>
                  </a:solidFill>
                  <a:latin typeface="Cambria Math" panose="02040503050406030204" pitchFamily="18" charset="0"/>
                </a:rPr>
                <a:t>1</a:t>
              </a:r>
              <a:r>
                <a:rPr lang="en-US" sz="1500" i="1" dirty="0">
                  <a:solidFill>
                    <a:srgbClr val="0070C0"/>
                  </a:solidFill>
                  <a:latin typeface="Cambria Math" panose="02040503050406030204" pitchFamily="18" charset="0"/>
                </a:rPr>
                <a:t>    </a:t>
              </a:r>
              <a:r>
                <a:rPr lang="en-US" sz="1500" i="1" dirty="0">
                  <a:latin typeface="Cambria Math" panose="02040503050406030204" pitchFamily="18" charset="0"/>
                </a:rPr>
                <a:t>                           </a:t>
              </a:r>
              <a:r>
                <a:rPr lang="en-US" sz="1500" i="1" dirty="0">
                  <a:solidFill>
                    <a:srgbClr val="7030A0"/>
                  </a:solidFill>
                  <a:latin typeface="Cambria Math" panose="02040503050406030204" pitchFamily="18" charset="0"/>
                </a:rPr>
                <a:t>GOP</a:t>
              </a:r>
              <a:r>
                <a:rPr lang="en-US" sz="1500" i="1" baseline="-25000" dirty="0">
                  <a:solidFill>
                    <a:srgbClr val="7030A0"/>
                  </a:solidFill>
                  <a:latin typeface="Cambria Math" panose="02040503050406030204" pitchFamily="18" charset="0"/>
                </a:rPr>
                <a:t>2 </a:t>
              </a:r>
              <a:r>
                <a:rPr lang="en-US" sz="1500" i="1" dirty="0">
                  <a:solidFill>
                    <a:srgbClr val="7030A0"/>
                  </a:solidFill>
                  <a:latin typeface="Cambria Math" panose="02040503050406030204" pitchFamily="18" charset="0"/>
                </a:rPr>
                <a:t>.....</a:t>
              </a:r>
            </a:p>
          </p:txBody>
        </p:sp>
        <p:sp>
          <p:nvSpPr>
            <p:cNvPr id="19" name="Left Brace 18"/>
            <p:cNvSpPr/>
            <p:nvPr/>
          </p:nvSpPr>
          <p:spPr>
            <a:xfrm rot="5400000">
              <a:off x="2286794" y="1462302"/>
              <a:ext cx="353486" cy="13882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Curved Connector 20"/>
            <p:cNvCxnSpPr>
              <a:stCxn id="5" idx="0"/>
              <a:endCxn id="7" idx="0"/>
            </p:cNvCxnSpPr>
            <p:nvPr/>
          </p:nvCxnSpPr>
          <p:spPr>
            <a:xfrm rot="16200000" flipH="1">
              <a:off x="588039" y="2242890"/>
              <a:ext cx="296597" cy="508000"/>
            </a:xfrm>
            <a:prstGeom prst="curvedConnector3">
              <a:avLst>
                <a:gd name="adj1" fmla="val -42469"/>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9" idx="0"/>
              <a:endCxn id="7" idx="0"/>
            </p:cNvCxnSpPr>
            <p:nvPr/>
          </p:nvCxnSpPr>
          <p:spPr>
            <a:xfrm rot="16200000" flipH="1" flipV="1">
              <a:off x="1159342" y="2204593"/>
              <a:ext cx="271591" cy="609600"/>
            </a:xfrm>
            <a:prstGeom prst="curvedConnector3">
              <a:avLst>
                <a:gd name="adj1" fmla="val -4981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5" idx="0"/>
              <a:endCxn id="6" idx="0"/>
            </p:cNvCxnSpPr>
            <p:nvPr/>
          </p:nvCxnSpPr>
          <p:spPr>
            <a:xfrm rot="16200000" flipH="1">
              <a:off x="325671" y="2505258"/>
              <a:ext cx="440333" cy="127000"/>
            </a:xfrm>
            <a:prstGeom prst="curvedConnector3">
              <a:avLst>
                <a:gd name="adj1" fmla="val -9535"/>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p:cNvCxnSpPr>
              <a:stCxn id="9" idx="0"/>
              <a:endCxn id="8" idx="0"/>
            </p:cNvCxnSpPr>
            <p:nvPr/>
          </p:nvCxnSpPr>
          <p:spPr>
            <a:xfrm rot="16200000" flipH="1" flipV="1">
              <a:off x="1267819" y="2451716"/>
              <a:ext cx="410237" cy="254000"/>
            </a:xfrm>
            <a:prstGeom prst="curvedConnector3">
              <a:avLst>
                <a:gd name="adj1" fmla="val -2388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urved Connector 39"/>
            <p:cNvCxnSpPr>
              <a:stCxn id="7" idx="0"/>
              <a:endCxn id="8" idx="0"/>
            </p:cNvCxnSpPr>
            <p:nvPr/>
          </p:nvCxnSpPr>
          <p:spPr>
            <a:xfrm rot="16200000" flipH="1">
              <a:off x="1098815" y="2536712"/>
              <a:ext cx="138646" cy="355600"/>
            </a:xfrm>
            <a:prstGeom prst="curvedConnector3">
              <a:avLst>
                <a:gd name="adj1" fmla="val -16488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urved Connector 42"/>
            <p:cNvCxnSpPr>
              <a:stCxn id="7" idx="0"/>
            </p:cNvCxnSpPr>
            <p:nvPr/>
          </p:nvCxnSpPr>
          <p:spPr>
            <a:xfrm rot="16200000" flipH="1" flipV="1">
              <a:off x="730060" y="2487790"/>
              <a:ext cx="102880" cy="417677"/>
            </a:xfrm>
            <a:prstGeom prst="curvedConnector4">
              <a:avLst>
                <a:gd name="adj1" fmla="val -222201"/>
                <a:gd name="adj2" fmla="val 804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853938" y="2937138"/>
              <a:ext cx="390338" cy="41834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2234938" y="2793402"/>
              <a:ext cx="390338" cy="41834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2590538" y="2932048"/>
              <a:ext cx="390338" cy="41834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844538" y="2521811"/>
              <a:ext cx="390338" cy="41834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Curved Connector 55"/>
            <p:cNvCxnSpPr>
              <a:stCxn id="9" idx="0"/>
              <a:endCxn id="53" idx="0"/>
            </p:cNvCxnSpPr>
            <p:nvPr/>
          </p:nvCxnSpPr>
          <p:spPr>
            <a:xfrm rot="16200000" flipH="1">
              <a:off x="1805120" y="2168416"/>
              <a:ext cx="419804" cy="830169"/>
            </a:xfrm>
            <a:prstGeom prst="curvedConnector3">
              <a:avLst>
                <a:gd name="adj1" fmla="val -32228"/>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p:cNvCxnSpPr>
              <a:stCxn id="55" idx="0"/>
              <a:endCxn id="53" idx="0"/>
            </p:cNvCxnSpPr>
            <p:nvPr/>
          </p:nvCxnSpPr>
          <p:spPr>
            <a:xfrm rot="16200000" flipH="1" flipV="1">
              <a:off x="2599111" y="2352806"/>
              <a:ext cx="271591" cy="609600"/>
            </a:xfrm>
            <a:prstGeom prst="curvedConnector3">
              <a:avLst>
                <a:gd name="adj1" fmla="val -8417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9" idx="0"/>
              <a:endCxn id="52" idx="0"/>
            </p:cNvCxnSpPr>
            <p:nvPr/>
          </p:nvCxnSpPr>
          <p:spPr>
            <a:xfrm rot="16200000" flipH="1">
              <a:off x="1542752" y="2430784"/>
              <a:ext cx="563540" cy="449169"/>
            </a:xfrm>
            <a:prstGeom prst="curvedConnector3">
              <a:avLst>
                <a:gd name="adj1" fmla="val -2566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p:cNvCxnSpPr>
              <a:stCxn id="55" idx="0"/>
              <a:endCxn id="54" idx="0"/>
            </p:cNvCxnSpPr>
            <p:nvPr/>
          </p:nvCxnSpPr>
          <p:spPr>
            <a:xfrm rot="16200000" flipH="1" flipV="1">
              <a:off x="2707588" y="2599929"/>
              <a:ext cx="410237" cy="254000"/>
            </a:xfrm>
            <a:prstGeom prst="curvedConnector3">
              <a:avLst>
                <a:gd name="adj1" fmla="val -32979"/>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urved Connector 59"/>
            <p:cNvCxnSpPr>
              <a:stCxn id="53" idx="0"/>
              <a:endCxn id="54" idx="0"/>
            </p:cNvCxnSpPr>
            <p:nvPr/>
          </p:nvCxnSpPr>
          <p:spPr>
            <a:xfrm rot="16200000" flipH="1">
              <a:off x="2538584" y="2684925"/>
              <a:ext cx="138646" cy="355600"/>
            </a:xfrm>
            <a:prstGeom prst="curvedConnector3">
              <a:avLst>
                <a:gd name="adj1" fmla="val -16488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60"/>
            <p:cNvCxnSpPr>
              <a:stCxn id="53" idx="0"/>
              <a:endCxn id="52" idx="0"/>
            </p:cNvCxnSpPr>
            <p:nvPr/>
          </p:nvCxnSpPr>
          <p:spPr>
            <a:xfrm rot="16200000" flipH="1" flipV="1">
              <a:off x="2167739" y="2674770"/>
              <a:ext cx="143736" cy="381000"/>
            </a:xfrm>
            <a:prstGeom prst="curvedConnector3">
              <a:avLst>
                <a:gd name="adj1" fmla="val -15904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Rectangle 67"/>
          <p:cNvSpPr/>
          <p:nvPr/>
        </p:nvSpPr>
        <p:spPr>
          <a:xfrm>
            <a:off x="163525" y="3717803"/>
            <a:ext cx="5583901" cy="369332"/>
          </a:xfrm>
          <a:prstGeom prst="rect">
            <a:avLst/>
          </a:prstGeom>
        </p:spPr>
        <p:txBody>
          <a:bodyPr wrap="none">
            <a:spAutoFit/>
          </a:bodyPr>
          <a:lstStyle/>
          <a:p>
            <a:r>
              <a:rPr lang="en-US" i="1" u="sng" dirty="0">
                <a:latin typeface="Cambria Math" panose="02040503050406030204" pitchFamily="18" charset="0"/>
              </a:rPr>
              <a:t>Selection of  </a:t>
            </a:r>
            <a:r>
              <a:rPr lang="en-US" i="1" u="sng" dirty="0" err="1">
                <a:latin typeface="Cambria Math" panose="02040503050406030204" pitchFamily="18" charset="0"/>
              </a:rPr>
              <a:t>GOP</a:t>
            </a:r>
            <a:r>
              <a:rPr lang="en-US" i="1" u="sng" baseline="-25000" dirty="0" err="1">
                <a:latin typeface="Cambria Math" panose="02040503050406030204" pitchFamily="18" charset="0"/>
              </a:rPr>
              <a:t>i</a:t>
            </a:r>
            <a:r>
              <a:rPr lang="en-US" i="1" u="sng" dirty="0">
                <a:latin typeface="Cambria Math" panose="02040503050406030204" pitchFamily="18" charset="0"/>
              </a:rPr>
              <a:t>(SF, </a:t>
            </a:r>
            <a:r>
              <a:rPr lang="en-US" i="1" u="sng" dirty="0" err="1">
                <a:latin typeface="Cambria Math" panose="02040503050406030204" pitchFamily="18" charset="0"/>
              </a:rPr>
              <a:t>QP_offset</a:t>
            </a:r>
            <a:r>
              <a:rPr lang="en-US" i="1" u="sng" dirty="0">
                <a:latin typeface="Cambria Math" panose="02040503050406030204" pitchFamily="18" charset="0"/>
              </a:rPr>
              <a:t>) w/o multi-pass coding</a:t>
            </a:r>
          </a:p>
        </p:txBody>
      </p:sp>
      <p:graphicFrame>
        <p:nvGraphicFramePr>
          <p:cNvPr id="70" name="Table 69"/>
          <p:cNvGraphicFramePr>
            <a:graphicFrameLocks noGrp="1"/>
          </p:cNvGraphicFramePr>
          <p:nvPr>
            <p:extLst>
              <p:ext uri="{D42A27DB-BD31-4B8C-83A1-F6EECF244321}">
                <p14:modId xmlns:p14="http://schemas.microsoft.com/office/powerpoint/2010/main" val="178657314"/>
              </p:ext>
            </p:extLst>
          </p:nvPr>
        </p:nvGraphicFramePr>
        <p:xfrm>
          <a:off x="3633534" y="1966254"/>
          <a:ext cx="3568074" cy="1036320"/>
        </p:xfrm>
        <a:graphic>
          <a:graphicData uri="http://schemas.openxmlformats.org/drawingml/2006/table">
            <a:tbl>
              <a:tblPr firstRow="1" bandRow="1">
                <a:tableStyleId>{5C22544A-7EE6-4342-B048-85BDC9FD1C3A}</a:tableStyleId>
              </a:tblPr>
              <a:tblGrid>
                <a:gridCol w="1210571">
                  <a:extLst>
                    <a:ext uri="{9D8B030D-6E8A-4147-A177-3AD203B41FA5}">
                      <a16:colId xmlns="" xmlns:a16="http://schemas.microsoft.com/office/drawing/2014/main" val="20001"/>
                    </a:ext>
                  </a:extLst>
                </a:gridCol>
                <a:gridCol w="903452">
                  <a:extLst>
                    <a:ext uri="{9D8B030D-6E8A-4147-A177-3AD203B41FA5}">
                      <a16:colId xmlns="" xmlns:a16="http://schemas.microsoft.com/office/drawing/2014/main" val="20002"/>
                    </a:ext>
                  </a:extLst>
                </a:gridCol>
                <a:gridCol w="500565">
                  <a:extLst>
                    <a:ext uri="{9D8B030D-6E8A-4147-A177-3AD203B41FA5}">
                      <a16:colId xmlns="" xmlns:a16="http://schemas.microsoft.com/office/drawing/2014/main" val="20003"/>
                    </a:ext>
                  </a:extLst>
                </a:gridCol>
                <a:gridCol w="468271">
                  <a:extLst>
                    <a:ext uri="{9D8B030D-6E8A-4147-A177-3AD203B41FA5}">
                      <a16:colId xmlns="" xmlns:a16="http://schemas.microsoft.com/office/drawing/2014/main" val="20004"/>
                    </a:ext>
                  </a:extLst>
                </a:gridCol>
                <a:gridCol w="485215">
                  <a:extLst>
                    <a:ext uri="{9D8B030D-6E8A-4147-A177-3AD203B41FA5}">
                      <a16:colId xmlns="" xmlns:a16="http://schemas.microsoft.com/office/drawing/2014/main" val="20005"/>
                    </a:ext>
                  </a:extLst>
                </a:gridCol>
              </a:tblGrid>
              <a:tr h="176774">
                <a:tc>
                  <a:txBody>
                    <a:bodyPr/>
                    <a:lstStyle/>
                    <a:p>
                      <a:r>
                        <a:rPr lang="en-US" sz="1100" i="1" kern="1200" dirty="0" smtClean="0">
                          <a:solidFill>
                            <a:schemeClr val="bg1"/>
                          </a:solidFill>
                          <a:latin typeface="Cambria Math" panose="02040503050406030204" pitchFamily="18" charset="0"/>
                          <a:ea typeface="+mn-ea"/>
                          <a:cs typeface="+mn-cs"/>
                        </a:rPr>
                        <a:t>Scale   Factor</a:t>
                      </a:r>
                      <a:endParaRPr lang="en-US" sz="1100" i="1" kern="1200" dirty="0">
                        <a:solidFill>
                          <a:schemeClr val="bg1"/>
                        </a:solidFill>
                        <a:latin typeface="Cambria Math" panose="02040503050406030204" pitchFamily="18" charset="0"/>
                        <a:ea typeface="+mn-ea"/>
                        <a:cs typeface="+mn-cs"/>
                      </a:endParaRPr>
                    </a:p>
                  </a:txBody>
                  <a:tcPr/>
                </a:tc>
                <a:tc>
                  <a:txBody>
                    <a:bodyPr/>
                    <a:lstStyle/>
                    <a:p>
                      <a:r>
                        <a:rPr lang="en-US" sz="1100" i="1" kern="1200" dirty="0" smtClean="0">
                          <a:solidFill>
                            <a:schemeClr val="bg1"/>
                          </a:solidFill>
                          <a:latin typeface="Cambria Math" panose="02040503050406030204" pitchFamily="18" charset="0"/>
                          <a:ea typeface="+mn-ea"/>
                          <a:cs typeface="+mn-cs"/>
                        </a:rPr>
                        <a:t>Re-sampler</a:t>
                      </a:r>
                      <a:endParaRPr lang="en-US" sz="1100" i="1" kern="1200" dirty="0">
                        <a:solidFill>
                          <a:schemeClr val="bg1"/>
                        </a:solidFill>
                        <a:latin typeface="Cambria Math" panose="02040503050406030204" pitchFamily="18" charset="0"/>
                        <a:ea typeface="+mn-ea"/>
                        <a:cs typeface="+mn-cs"/>
                      </a:endParaRPr>
                    </a:p>
                  </a:txBody>
                  <a:tcPr/>
                </a:tc>
                <a:tc>
                  <a:txBody>
                    <a:bodyPr/>
                    <a:lstStyle/>
                    <a:p>
                      <a:r>
                        <a:rPr lang="en-US" sz="1100" i="1" kern="1200" dirty="0">
                          <a:solidFill>
                            <a:schemeClr val="bg1"/>
                          </a:solidFill>
                          <a:latin typeface="Cambria Math" panose="02040503050406030204" pitchFamily="18" charset="0"/>
                          <a:ea typeface="+mn-ea"/>
                          <a:cs typeface="+mn-cs"/>
                        </a:rPr>
                        <a:t>Y</a:t>
                      </a:r>
                    </a:p>
                  </a:txBody>
                  <a:tcPr/>
                </a:tc>
                <a:tc>
                  <a:txBody>
                    <a:bodyPr/>
                    <a:lstStyle/>
                    <a:p>
                      <a:r>
                        <a:rPr lang="en-US" sz="1100" i="1" kern="1200" dirty="0">
                          <a:solidFill>
                            <a:schemeClr val="bg1"/>
                          </a:solidFill>
                          <a:latin typeface="Cambria Math" panose="02040503050406030204" pitchFamily="18" charset="0"/>
                          <a:ea typeface="+mn-ea"/>
                          <a:cs typeface="+mn-cs"/>
                        </a:rPr>
                        <a:t>U</a:t>
                      </a:r>
                    </a:p>
                  </a:txBody>
                  <a:tcPr/>
                </a:tc>
                <a:tc>
                  <a:txBody>
                    <a:bodyPr/>
                    <a:lstStyle/>
                    <a:p>
                      <a:r>
                        <a:rPr lang="en-US" sz="1100" i="1" kern="1200" dirty="0">
                          <a:solidFill>
                            <a:schemeClr val="bg1"/>
                          </a:solidFill>
                          <a:latin typeface="Cambria Math" panose="02040503050406030204" pitchFamily="18" charset="0"/>
                          <a:ea typeface="+mn-ea"/>
                          <a:cs typeface="+mn-cs"/>
                        </a:rPr>
                        <a:t>V</a:t>
                      </a:r>
                    </a:p>
                  </a:txBody>
                  <a:tcPr/>
                </a:tc>
                <a:extLst>
                  <a:ext uri="{0D108BD9-81ED-4DB2-BD59-A6C34878D82A}">
                    <a16:rowId xmlns="" xmlns:a16="http://schemas.microsoft.com/office/drawing/2014/main" val="10000"/>
                  </a:ext>
                </a:extLst>
              </a:tr>
              <a:tr h="176774">
                <a:tc>
                  <a:txBody>
                    <a:bodyPr/>
                    <a:lstStyle/>
                    <a:p>
                      <a:r>
                        <a:rPr lang="en-US" sz="1100" i="1" kern="1200" dirty="0">
                          <a:solidFill>
                            <a:schemeClr val="tx1"/>
                          </a:solidFill>
                          <a:latin typeface="Cambria Math" panose="02040503050406030204" pitchFamily="18" charset="0"/>
                          <a:ea typeface="+mn-ea"/>
                          <a:cs typeface="+mn-cs"/>
                        </a:rPr>
                        <a:t>1.0; 2.0</a:t>
                      </a:r>
                    </a:p>
                  </a:txBody>
                  <a:tcPr/>
                </a:tc>
                <a:tc>
                  <a:txBody>
                    <a:bodyPr/>
                    <a:lstStyle/>
                    <a:p>
                      <a:r>
                        <a:rPr lang="en-US" sz="1100" i="1" kern="1200" dirty="0" smtClean="0">
                          <a:solidFill>
                            <a:schemeClr val="tx1"/>
                          </a:solidFill>
                          <a:latin typeface="Cambria Math" panose="02040503050406030204" pitchFamily="18" charset="0"/>
                          <a:ea typeface="+mn-ea"/>
                          <a:cs typeface="+mn-cs"/>
                        </a:rPr>
                        <a:t>RPR</a:t>
                      </a:r>
                      <a:endParaRPr lang="en-US" sz="1100" i="1" kern="1200" dirty="0">
                        <a:solidFill>
                          <a:schemeClr val="tx1"/>
                        </a:solidFill>
                        <a:latin typeface="Cambria Math" panose="02040503050406030204" pitchFamily="18" charset="0"/>
                        <a:ea typeface="+mn-ea"/>
                        <a:cs typeface="+mn-cs"/>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-0.7%</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-0.7%</a:t>
                      </a:r>
                    </a:p>
                  </a:txBody>
                  <a:tcPr marL="9525" marR="9525" marT="9525" marB="0" anchor="ctr"/>
                </a:tc>
                <a:tc>
                  <a:txBody>
                    <a:bodyPr/>
                    <a:lstStyle/>
                    <a:p>
                      <a:pPr marL="0" algn="ctr" defTabSz="914400" rtl="0" eaLnBrk="1" fontAlgn="ctr" latinLnBrk="0" hangingPunct="1"/>
                      <a:r>
                        <a:rPr lang="en-US" sz="1000" b="0" i="0" u="none" strike="noStrike" kern="1200">
                          <a:solidFill>
                            <a:schemeClr val="bg1">
                              <a:lumMod val="50000"/>
                            </a:schemeClr>
                          </a:solidFill>
                          <a:effectLst/>
                          <a:latin typeface="+mn-lt"/>
                          <a:ea typeface="+mn-ea"/>
                          <a:cs typeface="+mn-cs"/>
                        </a:rPr>
                        <a:t>-0.7%</a:t>
                      </a:r>
                    </a:p>
                  </a:txBody>
                  <a:tcPr marL="9525" marR="9525" marT="9525" marB="0" anchor="ctr"/>
                </a:tc>
                <a:extLst>
                  <a:ext uri="{0D108BD9-81ED-4DB2-BD59-A6C34878D82A}">
                    <a16:rowId xmlns="" xmlns:a16="http://schemas.microsoft.com/office/drawing/2014/main" val="10001"/>
                  </a:ext>
                </a:extLst>
              </a:tr>
              <a:tr h="2128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1" kern="1200" dirty="0">
                          <a:solidFill>
                            <a:schemeClr val="tx1"/>
                          </a:solidFill>
                          <a:latin typeface="Cambria Math" panose="02040503050406030204" pitchFamily="18" charset="0"/>
                          <a:ea typeface="+mn-ea"/>
                          <a:cs typeface="+mn-cs"/>
                        </a:rPr>
                        <a:t>1.0; 2.0; 1.5; 1.25</a:t>
                      </a:r>
                    </a:p>
                  </a:txBody>
                  <a:tcPr/>
                </a:tc>
                <a:tc>
                  <a:txBody>
                    <a:bodyPr/>
                    <a:lstStyle/>
                    <a:p>
                      <a:r>
                        <a:rPr lang="en-US" sz="1100" i="1" kern="1200" dirty="0" smtClean="0">
                          <a:solidFill>
                            <a:schemeClr val="tx1"/>
                          </a:solidFill>
                          <a:latin typeface="Cambria Math" panose="02040503050406030204" pitchFamily="18" charset="0"/>
                          <a:ea typeface="+mn-ea"/>
                          <a:cs typeface="+mn-cs"/>
                        </a:rPr>
                        <a:t>RPR</a:t>
                      </a:r>
                      <a:endParaRPr lang="en-US" sz="1100" i="1" kern="1200" dirty="0">
                        <a:solidFill>
                          <a:schemeClr val="tx1"/>
                        </a:solidFill>
                        <a:latin typeface="Cambria Math" panose="02040503050406030204" pitchFamily="18" charset="0"/>
                        <a:ea typeface="+mn-ea"/>
                        <a:cs typeface="+mn-cs"/>
                      </a:endParaRPr>
                    </a:p>
                  </a:txBody>
                  <a:tcP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0" i="0" u="none" strike="noStrike" kern="1200" dirty="0">
                          <a:solidFill>
                            <a:schemeClr val="tx1"/>
                          </a:solidFill>
                          <a:effectLst/>
                          <a:latin typeface="+mn-lt"/>
                          <a:ea typeface="+mn-ea"/>
                          <a:cs typeface="+mn-cs"/>
                        </a:rPr>
                        <a:t>-1.2%</a:t>
                      </a: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0" i="0" u="none" strike="noStrike" kern="1200" dirty="0">
                          <a:solidFill>
                            <a:schemeClr val="bg1">
                              <a:lumMod val="50000"/>
                            </a:schemeClr>
                          </a:solidFill>
                          <a:effectLst/>
                          <a:latin typeface="+mn-lt"/>
                          <a:ea typeface="+mn-ea"/>
                          <a:cs typeface="+mn-cs"/>
                        </a:rPr>
                        <a:t>3.2%</a:t>
                      </a: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b="0" i="0" u="none" strike="noStrike" kern="1200" dirty="0">
                          <a:solidFill>
                            <a:schemeClr val="bg1">
                              <a:lumMod val="50000"/>
                            </a:schemeClr>
                          </a:solidFill>
                          <a:effectLst/>
                          <a:latin typeface="+mn-lt"/>
                          <a:ea typeface="+mn-ea"/>
                          <a:cs typeface="+mn-cs"/>
                        </a:rPr>
                        <a:t>2.7%</a:t>
                      </a:r>
                    </a:p>
                  </a:txBody>
                  <a:tcPr marL="68580" marR="68580" marT="0" marB="0" anchor="ctr"/>
                </a:tc>
                <a:extLst>
                  <a:ext uri="{0D108BD9-81ED-4DB2-BD59-A6C34878D82A}">
                    <a16:rowId xmlns="" xmlns:a16="http://schemas.microsoft.com/office/drawing/2014/main" val="10002"/>
                  </a:ext>
                </a:extLst>
              </a:tr>
              <a:tr h="1767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1" kern="1200" dirty="0">
                          <a:solidFill>
                            <a:schemeClr val="tx1"/>
                          </a:solidFill>
                          <a:latin typeface="Cambria Math" panose="02040503050406030204" pitchFamily="18" charset="0"/>
                          <a:ea typeface="+mn-ea"/>
                          <a:cs typeface="+mn-cs"/>
                        </a:rPr>
                        <a:t>1.0; 2.0</a:t>
                      </a:r>
                    </a:p>
                  </a:txBody>
                  <a:tcPr/>
                </a:tc>
                <a:tc>
                  <a:txBody>
                    <a:bodyPr/>
                    <a:lstStyle/>
                    <a:p>
                      <a:r>
                        <a:rPr lang="en-US" sz="1100" i="1" kern="1200" dirty="0" smtClean="0">
                          <a:solidFill>
                            <a:schemeClr val="tx1"/>
                          </a:solidFill>
                          <a:latin typeface="Cambria Math" panose="02040503050406030204" pitchFamily="18" charset="0"/>
                          <a:ea typeface="+mn-ea"/>
                          <a:cs typeface="+mn-cs"/>
                        </a:rPr>
                        <a:t>NN-based</a:t>
                      </a:r>
                      <a:endParaRPr lang="en-US" sz="1100" i="1" kern="1200" dirty="0">
                        <a:solidFill>
                          <a:schemeClr val="tx1"/>
                        </a:solidFill>
                        <a:latin typeface="Cambria Math" panose="02040503050406030204" pitchFamily="18" charset="0"/>
                        <a:ea typeface="+mn-ea"/>
                        <a:cs typeface="+mn-cs"/>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1.8%</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1.6%</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extLst>
                  <a:ext uri="{0D108BD9-81ED-4DB2-BD59-A6C34878D82A}">
                    <a16:rowId xmlns="" xmlns:a16="http://schemas.microsoft.com/office/drawing/2014/main" val="10003"/>
                  </a:ext>
                </a:extLst>
              </a:tr>
            </a:tbl>
          </a:graphicData>
        </a:graphic>
      </p:graphicFrame>
      <p:pic>
        <p:nvPicPr>
          <p:cNvPr id="76" name="Picture 7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7595" y="4827230"/>
            <a:ext cx="2616243" cy="2030769"/>
          </a:xfrm>
          <a:prstGeom prst="rect">
            <a:avLst/>
          </a:prstGeom>
          <a:noFill/>
          <a:ln>
            <a:noFill/>
          </a:ln>
        </p:spPr>
      </p:pic>
      <p:sp>
        <p:nvSpPr>
          <p:cNvPr id="37" name="TextBox 36"/>
          <p:cNvSpPr txBox="1"/>
          <p:nvPr/>
        </p:nvSpPr>
        <p:spPr>
          <a:xfrm>
            <a:off x="9896765" y="843240"/>
            <a:ext cx="1888209" cy="646331"/>
          </a:xfrm>
          <a:prstGeom prst="rect">
            <a:avLst/>
          </a:prstGeom>
          <a:noFill/>
          <a:ln>
            <a:solidFill>
              <a:srgbClr val="7030A0"/>
            </a:solidFill>
          </a:ln>
        </p:spPr>
        <p:txBody>
          <a:bodyPr wrap="none" rtlCol="0">
            <a:spAutoFit/>
          </a:bodyPr>
          <a:lstStyle/>
          <a:p>
            <a:pPr algn="ctr"/>
            <a:r>
              <a:rPr lang="en-US" dirty="0" smtClean="0">
                <a:solidFill>
                  <a:srgbClr val="7030A0"/>
                </a:solidFill>
              </a:rPr>
              <a:t>Implemented </a:t>
            </a:r>
          </a:p>
          <a:p>
            <a:pPr algn="ctr"/>
            <a:r>
              <a:rPr lang="en-US" dirty="0" smtClean="0">
                <a:solidFill>
                  <a:srgbClr val="7030A0"/>
                </a:solidFill>
              </a:rPr>
              <a:t>but OFF NNVC-5.0</a:t>
            </a:r>
          </a:p>
        </p:txBody>
      </p:sp>
      <p:sp>
        <p:nvSpPr>
          <p:cNvPr id="38" name="Rectangle 37"/>
          <p:cNvSpPr/>
          <p:nvPr/>
        </p:nvSpPr>
        <p:spPr>
          <a:xfrm>
            <a:off x="10282422" y="6211669"/>
            <a:ext cx="1926264" cy="646331"/>
          </a:xfrm>
          <a:prstGeom prst="rect">
            <a:avLst/>
          </a:prstGeom>
          <a:solidFill>
            <a:srgbClr val="E4D2F2"/>
          </a:solidFill>
        </p:spPr>
        <p:txBody>
          <a:bodyPr wrap="square" rtlCol="0">
            <a:spAutoFit/>
          </a:bodyPr>
          <a:lstStyle/>
          <a:p>
            <a:r>
              <a:rPr lang="en-US" dirty="0">
                <a:solidFill>
                  <a:srgbClr val="7030A0"/>
                </a:solidFill>
              </a:rPr>
              <a:t>LGE, </a:t>
            </a:r>
            <a:endParaRPr lang="en-US" dirty="0" smtClean="0">
              <a:solidFill>
                <a:srgbClr val="7030A0"/>
              </a:solidFill>
            </a:endParaRPr>
          </a:p>
          <a:p>
            <a:r>
              <a:rPr lang="en-US" dirty="0" err="1" smtClean="0">
                <a:solidFill>
                  <a:srgbClr val="7030A0"/>
                </a:solidFill>
              </a:rPr>
              <a:t>Tencent</a:t>
            </a:r>
            <a:r>
              <a:rPr lang="en-US" dirty="0" smtClean="0">
                <a:solidFill>
                  <a:srgbClr val="7030A0"/>
                </a:solidFill>
              </a:rPr>
              <a:t>..</a:t>
            </a:r>
            <a:endParaRPr lang="en-US" dirty="0">
              <a:solidFill>
                <a:srgbClr val="7030A0"/>
              </a:solidFill>
            </a:endParaRPr>
          </a:p>
        </p:txBody>
      </p:sp>
      <p:graphicFrame>
        <p:nvGraphicFramePr>
          <p:cNvPr id="39" name="Table 38"/>
          <p:cNvGraphicFramePr>
            <a:graphicFrameLocks noGrp="1"/>
          </p:cNvGraphicFramePr>
          <p:nvPr>
            <p:extLst>
              <p:ext uri="{D42A27DB-BD31-4B8C-83A1-F6EECF244321}">
                <p14:modId xmlns:p14="http://schemas.microsoft.com/office/powerpoint/2010/main" val="2471987697"/>
              </p:ext>
            </p:extLst>
          </p:nvPr>
        </p:nvGraphicFramePr>
        <p:xfrm>
          <a:off x="7811310"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1.8%</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1.6%</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16.1%</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14.5%</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12.8%</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1.1</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4.6</a:t>
                      </a:r>
                      <a:endParaRPr lang="en-US" sz="1000" b="0" i="0" u="none" strike="noStrike" dirty="0">
                        <a:solidFill>
                          <a:schemeClr val="tx1"/>
                        </a:solidFill>
                        <a:effectLst/>
                        <a:latin typeface="+mn-lt"/>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endParaRPr lang="en-US" sz="1000" b="0" i="0" u="none" strike="noStrike" kern="1200">
                        <a:solidFill>
                          <a:schemeClr val="bg1">
                            <a:lumMod val="50000"/>
                          </a:schemeClr>
                        </a:solidFill>
                        <a:effectLst/>
                        <a:latin typeface="+mn-lt"/>
                        <a:ea typeface="+mn-ea"/>
                        <a:cs typeface="+mn-cs"/>
                      </a:endParaRPr>
                    </a:p>
                  </a:txBody>
                  <a:tcP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a:tc>
                <a:tc>
                  <a:txBody>
                    <a:bodyPr/>
                    <a:lstStyle/>
                    <a:p>
                      <a:endParaRPr lang="en-US" sz="1000" dirty="0">
                        <a:latin typeface="+mn-lt"/>
                      </a:endParaRPr>
                    </a:p>
                  </a:txBody>
                  <a:tcPr/>
                </a:tc>
                <a:tc>
                  <a:txBody>
                    <a:bodyPr/>
                    <a:lstStyle/>
                    <a:p>
                      <a:endParaRPr lang="en-US" sz="1000">
                        <a:latin typeface="+mn-lt"/>
                      </a:endParaRPr>
                    </a:p>
                  </a:txBody>
                  <a:tcPr/>
                </a:tc>
              </a:tr>
              <a:tr h="206339">
                <a:tc>
                  <a:txBody>
                    <a:bodyPr/>
                    <a:lstStyle/>
                    <a:p>
                      <a:r>
                        <a:rPr lang="en-US" sz="1000" dirty="0" smtClean="0">
                          <a:latin typeface="+mn-lt"/>
                        </a:rPr>
                        <a:t>AI</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2.5%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2.7%</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2.4%</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15.9%</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12.7%</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12.0%</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1.0</a:t>
                      </a:r>
                      <a:endParaRPr lang="en-US" sz="1000" b="0" i="0" u="none" strike="noStrike" dirty="0">
                        <a:solidFill>
                          <a:schemeClr val="tx1"/>
                        </a:solidFill>
                        <a:effectLst/>
                        <a:latin typeface="+mn-lt"/>
                      </a:endParaRPr>
                    </a:p>
                  </a:txBody>
                  <a:tcPr marL="9525" marR="9525" marT="9525" marB="0" anchor="ctr"/>
                </a:tc>
                <a:tc>
                  <a:txBody>
                    <a:bodyPr/>
                    <a:lstStyle/>
                    <a:p>
                      <a:pPr algn="ctr" fontAlgn="ctr"/>
                      <a:r>
                        <a:rPr lang="en-US" sz="1000" b="0" i="0" u="none" strike="noStrike" dirty="0" smtClean="0">
                          <a:solidFill>
                            <a:schemeClr val="tx1"/>
                          </a:solidFill>
                          <a:effectLst/>
                          <a:latin typeface="+mn-lt"/>
                          <a:sym typeface="Symbol" panose="05050102010706020507" pitchFamily="18" charset="2"/>
                        </a:rPr>
                        <a:t>4.3</a:t>
                      </a:r>
                      <a:endParaRPr lang="en-US" sz="1000" b="0" i="0" u="none" strike="noStrike" dirty="0">
                        <a:solidFill>
                          <a:schemeClr val="tx1"/>
                        </a:solidFill>
                        <a:effectLst/>
                        <a:latin typeface="+mn-lt"/>
                      </a:endParaRPr>
                    </a:p>
                  </a:txBody>
                  <a:tcPr marL="9525" marR="9525" marT="9525" marB="0" anchor="ct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2855441364"/>
              </p:ext>
            </p:extLst>
          </p:nvPr>
        </p:nvGraphicFramePr>
        <p:xfrm>
          <a:off x="7811310"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42" name="TextBox 41"/>
          <p:cNvSpPr txBox="1"/>
          <p:nvPr/>
        </p:nvSpPr>
        <p:spPr>
          <a:xfrm>
            <a:off x="8422858"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469</a:t>
            </a:r>
          </a:p>
          <a:p>
            <a:r>
              <a:rPr lang="en-US" sz="1400" dirty="0" smtClean="0"/>
              <a:t>Total Parameters Number 	4.5 M</a:t>
            </a:r>
            <a:endParaRPr lang="en-US" sz="1400" dirty="0"/>
          </a:p>
        </p:txBody>
      </p:sp>
      <p:pic>
        <p:nvPicPr>
          <p:cNvPr id="44" name="图片 15">
            <a:extLst>
              <a:ext uri="{FF2B5EF4-FFF2-40B4-BE49-F238E27FC236}">
                <a16:creationId xmlns="" xmlns:a16="http://schemas.microsoft.com/office/drawing/2014/main" id="{18092881-B84F-44CC-9727-966C87C55EF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527022" y="1519417"/>
            <a:ext cx="4382677" cy="2617627"/>
          </a:xfrm>
          <a:prstGeom prst="rect">
            <a:avLst/>
          </a:prstGeom>
          <a:noFill/>
          <a:ln>
            <a:noFill/>
          </a:ln>
        </p:spPr>
      </p:pic>
      <p:sp>
        <p:nvSpPr>
          <p:cNvPr id="10" name="Rectangle 9"/>
          <p:cNvSpPr/>
          <p:nvPr/>
        </p:nvSpPr>
        <p:spPr>
          <a:xfrm>
            <a:off x="8078117" y="6108754"/>
            <a:ext cx="1005403" cy="461665"/>
          </a:xfrm>
          <a:prstGeom prst="rect">
            <a:avLst/>
          </a:prstGeom>
        </p:spPr>
        <p:txBody>
          <a:bodyPr wrap="none">
            <a:spAutoFit/>
          </a:bodyPr>
          <a:lstStyle/>
          <a:p>
            <a:pPr algn="ctr"/>
            <a:r>
              <a:rPr lang="en-US" sz="1200" dirty="0" smtClean="0">
                <a:latin typeface="Arial" panose="020B0604020202020204" pitchFamily="34" charset="0"/>
              </a:rPr>
              <a:t>results from</a:t>
            </a:r>
            <a:endParaRPr lang="en-US" sz="1200" dirty="0" smtClean="0">
              <a:latin typeface="Arial" panose="020B0604020202020204" pitchFamily="34" charset="0"/>
              <a:hlinkClick r:id="rId5"/>
            </a:endParaRPr>
          </a:p>
          <a:p>
            <a:pPr algn="ctr"/>
            <a:r>
              <a:rPr lang="en-US" sz="1200" dirty="0">
                <a:hlinkClick r:id="rId6"/>
              </a:rPr>
              <a:t>JVET-AB0098</a:t>
            </a:r>
            <a:endParaRPr lang="en-US" sz="1200" dirty="0"/>
          </a:p>
        </p:txBody>
      </p:sp>
    </p:spTree>
    <p:extLst>
      <p:ext uri="{BB962C8B-B14F-4D97-AF65-F5344CB8AC3E}">
        <p14:creationId xmlns:p14="http://schemas.microsoft.com/office/powerpoint/2010/main" val="382759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8" grpId="0"/>
      <p:bldP spid="37" grpId="0" animBg="1"/>
      <p:bldP spid="38" grpId="0" animBg="1"/>
      <p:bldP spid="42"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NN post-filter (</a:t>
            </a:r>
            <a:r>
              <a:rPr lang="en-US" dirty="0">
                <a:solidFill>
                  <a:srgbClr val="0070C0"/>
                </a:solidFill>
              </a:rPr>
              <a:t>in VSEI spec)</a:t>
            </a:r>
            <a:endParaRPr lang="en-US" dirty="0"/>
          </a:p>
        </p:txBody>
      </p:sp>
      <p:sp>
        <p:nvSpPr>
          <p:cNvPr id="5" name="Rectangle 2"/>
          <p:cNvSpPr>
            <a:spLocks noChangeArrowheads="1"/>
          </p:cNvSpPr>
          <p:nvPr/>
        </p:nvSpPr>
        <p:spPr bwMode="auto">
          <a:xfrm>
            <a:off x="1095469" y="3340728"/>
            <a:ext cx="169369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4229019520"/>
              </p:ext>
            </p:extLst>
          </p:nvPr>
        </p:nvGraphicFramePr>
        <p:xfrm>
          <a:off x="205129" y="3540978"/>
          <a:ext cx="7606181" cy="2242848"/>
        </p:xfrm>
        <a:graphic>
          <a:graphicData uri="http://schemas.openxmlformats.org/presentationml/2006/ole">
            <mc:AlternateContent xmlns:mc="http://schemas.openxmlformats.org/markup-compatibility/2006">
              <mc:Choice xmlns:v="urn:schemas-microsoft-com:vml" Requires="v">
                <p:oleObj spid="_x0000_s8231" r:id="rId3" imgW="10877643" imgH="3213113" progId="Visio.Drawing.15">
                  <p:embed/>
                </p:oleObj>
              </mc:Choice>
              <mc:Fallback>
                <p:oleObj r:id="rId3" imgW="10877643" imgH="3213113"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29" y="3540978"/>
                        <a:ext cx="7606181" cy="2242848"/>
                      </a:xfrm>
                      <a:prstGeom prst="rect">
                        <a:avLst/>
                      </a:prstGeom>
                      <a:noFill/>
                    </p:spPr>
                  </p:pic>
                </p:oleObj>
              </mc:Fallback>
            </mc:AlternateContent>
          </a:graphicData>
        </a:graphic>
      </p:graphicFrame>
      <p:sp>
        <p:nvSpPr>
          <p:cNvPr id="7" name="Content Placeholder 6"/>
          <p:cNvSpPr txBox="1">
            <a:spLocks noGrp="1"/>
          </p:cNvSpPr>
          <p:nvPr>
            <p:ph idx="1"/>
          </p:nvPr>
        </p:nvSpPr>
        <p:spPr>
          <a:xfrm>
            <a:off x="307528" y="1550360"/>
            <a:ext cx="9256414" cy="840230"/>
          </a:xfrm>
          <a:prstGeom prst="rect">
            <a:avLst/>
          </a:prstGeom>
          <a:noFill/>
        </p:spPr>
        <p:txBody>
          <a:bodyPr wrap="square" rtlCol="0">
            <a:spAutoFit/>
          </a:bodyPr>
          <a:lstStyle/>
          <a:p>
            <a:pPr marL="0" indent="0">
              <a:spcBef>
                <a:spcPts val="0"/>
              </a:spcBef>
              <a:buNone/>
            </a:pPr>
            <a:r>
              <a:rPr lang="en-US" sz="1800" dirty="0" smtClean="0"/>
              <a:t>Basic NN </a:t>
            </a:r>
            <a:r>
              <a:rPr lang="en-US" sz="1800" dirty="0"/>
              <a:t>structure: single model, no </a:t>
            </a:r>
            <a:r>
              <a:rPr lang="en-US" sz="1800" dirty="0" err="1"/>
              <a:t>resBlocks</a:t>
            </a:r>
            <a:r>
              <a:rPr lang="en-US" sz="1800" dirty="0"/>
              <a:t>, long activation</a:t>
            </a:r>
            <a:endParaRPr lang="en-US" sz="1800" dirty="0" smtClean="0"/>
          </a:p>
          <a:p>
            <a:pPr marL="0" indent="0">
              <a:spcBef>
                <a:spcPts val="0"/>
              </a:spcBef>
              <a:buNone/>
            </a:pPr>
            <a:r>
              <a:rPr lang="en-US" sz="1800" u="sng" dirty="0" smtClean="0"/>
              <a:t>Input</a:t>
            </a:r>
            <a:r>
              <a:rPr lang="en-US" sz="1800" dirty="0" smtClean="0"/>
              <a:t>: Y </a:t>
            </a:r>
            <a:r>
              <a:rPr lang="en-US" sz="1800" dirty="0">
                <a:sym typeface="Symbol" panose="05050102010706020507" pitchFamily="18" charset="2"/>
              </a:rPr>
              <a:t> </a:t>
            </a:r>
            <a:r>
              <a:rPr lang="en-US" sz="1800" dirty="0"/>
              <a:t>4 </a:t>
            </a:r>
            <a:r>
              <a:rPr lang="en-US" sz="1800" dirty="0" smtClean="0"/>
              <a:t>, U , V, QP, BS, </a:t>
            </a:r>
            <a:r>
              <a:rPr lang="en-US" sz="1800" u="sng" dirty="0" smtClean="0"/>
              <a:t>Output</a:t>
            </a:r>
            <a:r>
              <a:rPr lang="en-US" sz="1800" dirty="0"/>
              <a:t>: </a:t>
            </a:r>
            <a:r>
              <a:rPr lang="en-US" sz="1800" dirty="0" smtClean="0"/>
              <a:t>enhanced Y, U, V </a:t>
            </a:r>
            <a:endParaRPr lang="en-US" sz="1800" dirty="0"/>
          </a:p>
          <a:p>
            <a:pPr marL="0" indent="0">
              <a:spcBef>
                <a:spcPts val="0"/>
              </a:spcBef>
              <a:buNone/>
            </a:pPr>
            <a:r>
              <a:rPr lang="en-US" sz="1800" dirty="0" smtClean="0">
                <a:solidFill>
                  <a:srgbClr val="0070C0"/>
                </a:solidFill>
              </a:rPr>
              <a:t>RA </a:t>
            </a:r>
            <a:r>
              <a:rPr lang="en-US" sz="1800" dirty="0">
                <a:solidFill>
                  <a:srgbClr val="0070C0"/>
                </a:solidFill>
              </a:rPr>
              <a:t>BD-rate Y:  </a:t>
            </a:r>
            <a:r>
              <a:rPr lang="en-US" sz="1800" dirty="0" smtClean="0">
                <a:solidFill>
                  <a:srgbClr val="0070C0"/>
                </a:solidFill>
              </a:rPr>
              <a:t>~2.5</a:t>
            </a:r>
            <a:r>
              <a:rPr lang="en-US" sz="1800" dirty="0">
                <a:solidFill>
                  <a:srgbClr val="0070C0"/>
                </a:solidFill>
              </a:rPr>
              <a:t>%, </a:t>
            </a:r>
            <a:endParaRPr lang="en-US" sz="1800" dirty="0" smtClean="0">
              <a:solidFill>
                <a:srgbClr val="0070C0"/>
              </a:solidFill>
            </a:endParaRPr>
          </a:p>
        </p:txBody>
      </p:sp>
      <p:sp>
        <p:nvSpPr>
          <p:cNvPr id="3" name="Rectangle 2"/>
          <p:cNvSpPr/>
          <p:nvPr/>
        </p:nvSpPr>
        <p:spPr>
          <a:xfrm>
            <a:off x="4296186" y="5822964"/>
            <a:ext cx="1646669" cy="646331"/>
          </a:xfrm>
          <a:prstGeom prst="rect">
            <a:avLst/>
          </a:prstGeom>
        </p:spPr>
        <p:txBody>
          <a:bodyPr wrap="none">
            <a:spAutoFit/>
          </a:bodyPr>
          <a:lstStyle/>
          <a:p>
            <a:pPr algn="ctr"/>
            <a:r>
              <a:rPr lang="en-US" dirty="0" smtClean="0">
                <a:solidFill>
                  <a:srgbClr val="7030A0"/>
                </a:solidFill>
              </a:rPr>
              <a:t>VSEI text</a:t>
            </a:r>
            <a:endParaRPr lang="en-US" dirty="0" smtClean="0">
              <a:solidFill>
                <a:srgbClr val="7030A0"/>
              </a:solidFill>
              <a:hlinkClick r:id="rId5"/>
            </a:endParaRPr>
          </a:p>
          <a:p>
            <a:r>
              <a:rPr lang="en-US" dirty="0" smtClean="0">
                <a:latin typeface="Arial" panose="020B0604020202020204" pitchFamily="34" charset="0"/>
                <a:hlinkClick r:id="rId5"/>
              </a:rPr>
              <a:t>JVET-AD2006</a:t>
            </a:r>
            <a:endParaRPr lang="en-US" dirty="0"/>
          </a:p>
        </p:txBody>
      </p:sp>
      <p:sp>
        <p:nvSpPr>
          <p:cNvPr id="10" name="Rectangle 9"/>
          <p:cNvSpPr/>
          <p:nvPr/>
        </p:nvSpPr>
        <p:spPr>
          <a:xfrm>
            <a:off x="10282422" y="6211669"/>
            <a:ext cx="1926264" cy="646331"/>
          </a:xfrm>
          <a:prstGeom prst="rect">
            <a:avLst/>
          </a:prstGeom>
          <a:solidFill>
            <a:srgbClr val="E4D2F2"/>
          </a:solidFill>
        </p:spPr>
        <p:txBody>
          <a:bodyPr wrap="square" rtlCol="0">
            <a:spAutoFit/>
          </a:bodyPr>
          <a:lstStyle/>
          <a:p>
            <a:r>
              <a:rPr lang="en-US" dirty="0" smtClean="0">
                <a:solidFill>
                  <a:srgbClr val="7030A0"/>
                </a:solidFill>
              </a:rPr>
              <a:t>Nokia, </a:t>
            </a:r>
          </a:p>
          <a:p>
            <a:r>
              <a:rPr lang="en-US" dirty="0" smtClean="0">
                <a:solidFill>
                  <a:srgbClr val="7030A0"/>
                </a:solidFill>
              </a:rPr>
              <a:t>Qualcomm</a:t>
            </a:r>
            <a:endParaRPr lang="en-US" dirty="0">
              <a:solidFill>
                <a:srgbClr val="7030A0"/>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3174835623"/>
              </p:ext>
            </p:extLst>
          </p:nvPr>
        </p:nvGraphicFramePr>
        <p:xfrm>
          <a:off x="7811310"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5.0%</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18.7%</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17.1%</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4.5%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19.1%</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16.9%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288</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endParaRPr lang="en-US" sz="1000" b="0" i="0" u="none" strike="noStrike" kern="1200" dirty="0">
                        <a:solidFill>
                          <a:schemeClr val="tx1"/>
                        </a:solidFill>
                        <a:effectLst/>
                        <a:latin typeface="+mn-lt"/>
                        <a:ea typeface="+mn-ea"/>
                        <a:cs typeface="+mn-cs"/>
                      </a:endParaRPr>
                    </a:p>
                  </a:txBody>
                  <a:tcPr/>
                </a:tc>
                <a:tc>
                  <a:txBody>
                    <a:bodyPr/>
                    <a:lstStyle/>
                    <a:p>
                      <a:endParaRPr lang="en-US" sz="1000">
                        <a:latin typeface="+mn-lt"/>
                      </a:endParaRPr>
                    </a:p>
                  </a:txBody>
                  <a:tcPr/>
                </a:tc>
                <a:tc>
                  <a:txBody>
                    <a:bodyPr/>
                    <a:lstStyle/>
                    <a:p>
                      <a:endParaRPr lang="en-US" sz="1000" dirty="0">
                        <a:latin typeface="+mn-lt"/>
                      </a:endParaRPr>
                    </a:p>
                  </a:txBody>
                  <a:tcP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c>
                  <a:txBody>
                    <a:bodyPr/>
                    <a:lstStyle/>
                    <a:p>
                      <a:endParaRPr lang="en-US" sz="1000" dirty="0">
                        <a:latin typeface="+mn-lt"/>
                      </a:endParaRPr>
                    </a:p>
                  </a:txBody>
                  <a:tcPr/>
                </a:tc>
              </a:tr>
              <a:tr h="206339">
                <a:tc>
                  <a:txBody>
                    <a:bodyPr/>
                    <a:lstStyle/>
                    <a:p>
                      <a:r>
                        <a:rPr lang="en-US" sz="1000" dirty="0" smtClean="0">
                          <a:latin typeface="+mn-lt"/>
                        </a:rPr>
                        <a:t>AI</a:t>
                      </a:r>
                      <a:endParaRPr lang="en-US" sz="1000" dirty="0">
                        <a:latin typeface="+mn-lt"/>
                      </a:endParaRPr>
                    </a:p>
                  </a:txBody>
                  <a:tcPr/>
                </a:tc>
                <a:tc>
                  <a:txBody>
                    <a:bodyPr/>
                    <a:lstStyle/>
                    <a:p>
                      <a:pPr algn="ctr" fontAlgn="ct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endParaRPr lang="en-US" sz="1000" b="0" i="0" u="none" strike="noStrike" dirty="0">
                        <a:solidFill>
                          <a:schemeClr val="bg1">
                            <a:lumMod val="50000"/>
                          </a:schemeClr>
                        </a:solidFill>
                        <a:effectLst/>
                        <a:latin typeface="+mn-lt"/>
                      </a:endParaRPr>
                    </a:p>
                  </a:txBody>
                  <a:tcPr marL="9525" marR="9525" marT="9525" marB="0" anchor="ctr"/>
                </a:tc>
                <a:tc>
                  <a:txBody>
                    <a:bodyPr/>
                    <a:lstStyle/>
                    <a:p>
                      <a:pPr algn="ctr" fontAlgn="ctr"/>
                      <a:endParaRPr lang="en-US" sz="1000" b="0" i="0" u="none" strike="noStrike" dirty="0">
                        <a:solidFill>
                          <a:schemeClr val="tx1"/>
                        </a:solidFill>
                        <a:effectLst/>
                        <a:latin typeface="+mn-lt"/>
                      </a:endParaRPr>
                    </a:p>
                  </a:txBody>
                  <a:tcPr marL="9525" marR="9525" marT="9525" marB="0" anchor="ctr"/>
                </a:tc>
                <a:tc>
                  <a:txBody>
                    <a:bodyPr/>
                    <a:lstStyle/>
                    <a:p>
                      <a:pPr algn="ctr" fontAlgn="ctr"/>
                      <a:endParaRPr lang="en-US" sz="1000" b="0" i="0" u="none" strike="noStrike" dirty="0">
                        <a:solidFill>
                          <a:schemeClr val="tx1"/>
                        </a:solidFill>
                        <a:effectLst/>
                        <a:latin typeface="+mn-lt"/>
                      </a:endParaRPr>
                    </a:p>
                  </a:txBody>
                  <a:tcPr marL="9525" marR="9525" marT="9525" marB="0" anchor="ct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190042945"/>
              </p:ext>
            </p:extLst>
          </p:nvPr>
        </p:nvGraphicFramePr>
        <p:xfrm>
          <a:off x="7811310"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3" name="TextBox 12"/>
          <p:cNvSpPr txBox="1"/>
          <p:nvPr/>
        </p:nvSpPr>
        <p:spPr>
          <a:xfrm>
            <a:off x="8422858"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34</a:t>
            </a:r>
          </a:p>
          <a:p>
            <a:r>
              <a:rPr lang="en-US" sz="1400" dirty="0" smtClean="0"/>
              <a:t>Total Parameters Number 	0.4 M</a:t>
            </a:r>
            <a:endParaRPr lang="en-US" sz="1400" dirty="0"/>
          </a:p>
        </p:txBody>
      </p:sp>
      <p:sp>
        <p:nvSpPr>
          <p:cNvPr id="14" name="TextBox 13"/>
          <p:cNvSpPr txBox="1"/>
          <p:nvPr/>
        </p:nvSpPr>
        <p:spPr>
          <a:xfrm>
            <a:off x="9896765" y="843240"/>
            <a:ext cx="1888209" cy="646331"/>
          </a:xfrm>
          <a:prstGeom prst="rect">
            <a:avLst/>
          </a:prstGeom>
          <a:noFill/>
          <a:ln>
            <a:solidFill>
              <a:srgbClr val="7030A0"/>
            </a:solidFill>
          </a:ln>
        </p:spPr>
        <p:txBody>
          <a:bodyPr wrap="none" rtlCol="0">
            <a:spAutoFit/>
          </a:bodyPr>
          <a:lstStyle/>
          <a:p>
            <a:pPr algn="ctr"/>
            <a:r>
              <a:rPr lang="en-US" dirty="0" smtClean="0">
                <a:solidFill>
                  <a:srgbClr val="7030A0"/>
                </a:solidFill>
              </a:rPr>
              <a:t>Implemented </a:t>
            </a:r>
          </a:p>
          <a:p>
            <a:pPr algn="ctr"/>
            <a:r>
              <a:rPr lang="en-US" dirty="0" smtClean="0">
                <a:solidFill>
                  <a:srgbClr val="7030A0"/>
                </a:solidFill>
              </a:rPr>
              <a:t>but OFF NNVC-5.0</a:t>
            </a:r>
          </a:p>
        </p:txBody>
      </p:sp>
      <p:sp>
        <p:nvSpPr>
          <p:cNvPr id="4" name="Rectangle 3"/>
          <p:cNvSpPr/>
          <p:nvPr/>
        </p:nvSpPr>
        <p:spPr>
          <a:xfrm>
            <a:off x="408317" y="2539866"/>
            <a:ext cx="6096000" cy="646331"/>
          </a:xfrm>
          <a:prstGeom prst="rect">
            <a:avLst/>
          </a:prstGeom>
        </p:spPr>
        <p:txBody>
          <a:bodyPr>
            <a:spAutoFit/>
          </a:bodyPr>
          <a:lstStyle/>
          <a:p>
            <a:r>
              <a:rPr lang="en-US" u="sng" dirty="0"/>
              <a:t>Feature</a:t>
            </a:r>
            <a:r>
              <a:rPr lang="en-US" b="1" i="1" dirty="0"/>
              <a:t>: Biases</a:t>
            </a:r>
            <a:r>
              <a:rPr lang="en-US" dirty="0"/>
              <a:t> are over fitted and signaled once per second </a:t>
            </a:r>
          </a:p>
          <a:p>
            <a:r>
              <a:rPr lang="en-US" dirty="0"/>
              <a:t>on-line training ~ encoding)</a:t>
            </a:r>
            <a:r>
              <a:rPr lang="en-US" dirty="0">
                <a:solidFill>
                  <a:srgbClr val="0070C0"/>
                </a:solidFill>
              </a:rPr>
              <a:t>RA BD-rate Y:  ~5.0%</a:t>
            </a:r>
            <a:endParaRPr lang="en-US" dirty="0"/>
          </a:p>
        </p:txBody>
      </p:sp>
    </p:spTree>
    <p:extLst>
      <p:ext uri="{BB962C8B-B14F-4D97-AF65-F5344CB8AC3E}">
        <p14:creationId xmlns:p14="http://schemas.microsoft.com/office/powerpoint/2010/main" val="362613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3" grpId="0"/>
      <p:bldP spid="14"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accent6">
                    <a:lumMod val="75000"/>
                  </a:schemeClr>
                </a:solidFill>
              </a:rPr>
              <a:t>NN- </a:t>
            </a:r>
            <a:r>
              <a:rPr lang="en-US" dirty="0" smtClean="0">
                <a:solidFill>
                  <a:schemeClr val="accent6">
                    <a:lumMod val="75000"/>
                  </a:schemeClr>
                </a:solidFill>
              </a:rPr>
              <a:t>synthesis for </a:t>
            </a:r>
            <a:r>
              <a:rPr lang="en-US" dirty="0">
                <a:solidFill>
                  <a:schemeClr val="accent6">
                    <a:lumMod val="75000"/>
                  </a:schemeClr>
                </a:solidFill>
              </a:rPr>
              <a:t>Inter frame</a:t>
            </a:r>
            <a:endParaRPr lang="en-US" dirty="0"/>
          </a:p>
        </p:txBody>
      </p:sp>
      <p:pic>
        <p:nvPicPr>
          <p:cNvPr id="4" name="图片 2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5041" y="1466117"/>
            <a:ext cx="4173427" cy="4546390"/>
          </a:xfrm>
          <a:prstGeom prst="rect">
            <a:avLst/>
          </a:prstGeom>
          <a:noFill/>
          <a:ln>
            <a:noFill/>
          </a:ln>
        </p:spPr>
      </p:pic>
      <p:pic>
        <p:nvPicPr>
          <p:cNvPr id="7" name="图片 2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92283" y="1601583"/>
            <a:ext cx="3115180" cy="1209124"/>
          </a:xfrm>
          <a:prstGeom prst="rect">
            <a:avLst/>
          </a:prstGeom>
          <a:noFill/>
          <a:ln>
            <a:noFill/>
          </a:ln>
        </p:spPr>
      </p:pic>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1283239839"/>
                  </p:ext>
                </p:extLst>
              </p:nvPr>
            </p:nvGraphicFramePr>
            <p:xfrm>
              <a:off x="6208518" y="2924535"/>
              <a:ext cx="5718196" cy="948538"/>
            </p:xfrm>
            <a:graphic>
              <a:graphicData uri="http://schemas.openxmlformats.org/drawingml/2006/table">
                <a:tbl>
                  <a:tblPr firstRow="1" firstCol="1" bandRow="1">
                    <a:tableStyleId>{5C22544A-7EE6-4342-B048-85BDC9FD1C3A}</a:tableStyleId>
                  </a:tblPr>
                  <a:tblGrid>
                    <a:gridCol w="553079">
                      <a:extLst>
                        <a:ext uri="{9D8B030D-6E8A-4147-A177-3AD203B41FA5}">
                          <a16:colId xmlns="" xmlns:a16="http://schemas.microsoft.com/office/drawing/2014/main" val="20000"/>
                        </a:ext>
                      </a:extLst>
                    </a:gridCol>
                    <a:gridCol w="1106811">
                      <a:extLst>
                        <a:ext uri="{9D8B030D-6E8A-4147-A177-3AD203B41FA5}">
                          <a16:colId xmlns="" xmlns:a16="http://schemas.microsoft.com/office/drawing/2014/main" val="20001"/>
                        </a:ext>
                      </a:extLst>
                    </a:gridCol>
                    <a:gridCol w="1106811">
                      <a:extLst>
                        <a:ext uri="{9D8B030D-6E8A-4147-A177-3AD203B41FA5}">
                          <a16:colId xmlns="" xmlns:a16="http://schemas.microsoft.com/office/drawing/2014/main" val="20002"/>
                        </a:ext>
                      </a:extLst>
                    </a:gridCol>
                    <a:gridCol w="1106811">
                      <a:extLst>
                        <a:ext uri="{9D8B030D-6E8A-4147-A177-3AD203B41FA5}">
                          <a16:colId xmlns="" xmlns:a16="http://schemas.microsoft.com/office/drawing/2014/main" val="20003"/>
                        </a:ext>
                      </a:extLst>
                    </a:gridCol>
                    <a:gridCol w="1844684">
                      <a:extLst>
                        <a:ext uri="{9D8B030D-6E8A-4147-A177-3AD203B41FA5}">
                          <a16:colId xmlns="" xmlns:a16="http://schemas.microsoft.com/office/drawing/2014/main" val="20004"/>
                        </a:ext>
                      </a:extLst>
                    </a:gridCol>
                  </a:tblGrid>
                  <a:tr h="230380">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 </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 xmlns:m="http://schemas.openxmlformats.org/officeDocument/2006/math">
                              <m:r>
                                <a:rPr lang="en-US" sz="1000" smtClean="0">
                                  <a:solidFill>
                                    <a:schemeClr val="tx1"/>
                                  </a:solidFill>
                                  <a:effectLst/>
                                  <a:latin typeface="Cambria Math" panose="02040503050406030204" pitchFamily="18" charset="0"/>
                                </a:rPr>
                                <m:t>𝑪𝒖𝒓</m:t>
                              </m:r>
                              <m:sSub>
                                <m:sSubPr>
                                  <m:ctrlPr>
                                    <a:rPr lang="en-US" sz="1000" i="1">
                                      <a:solidFill>
                                        <a:schemeClr val="tx1"/>
                                      </a:solidFill>
                                      <a:effectLst/>
                                      <a:latin typeface="Cambria Math" panose="02040503050406030204" pitchFamily="18" charset="0"/>
                                    </a:rPr>
                                  </m:ctrlPr>
                                </m:sSubPr>
                                <m:e>
                                  <m:r>
                                    <a:rPr lang="en-US" sz="1000">
                                      <a:solidFill>
                                        <a:schemeClr val="tx1"/>
                                      </a:solidFill>
                                      <a:effectLst/>
                                      <a:latin typeface="Cambria Math" panose="02040503050406030204" pitchFamily="18" charset="0"/>
                                    </a:rPr>
                                    <m:t>𝒓</m:t>
                                  </m:r>
                                </m:e>
                                <m:sub>
                                  <m:r>
                                    <a:rPr lang="en-US" sz="1000">
                                      <a:solidFill>
                                        <a:schemeClr val="tx1"/>
                                      </a:solidFill>
                                      <a:effectLst/>
                                      <a:latin typeface="Cambria Math" panose="02040503050406030204" pitchFamily="18" charset="0"/>
                                    </a:rPr>
                                    <m:t>𝒓𝒆𝒇</m:t>
                                  </m:r>
                                </m:sub>
                              </m:sSub>
                            </m:oMath>
                          </a14:m>
                          <a:r>
                            <a:rPr lang="en-US" sz="1000" dirty="0">
                              <a:solidFill>
                                <a:schemeClr val="tx1"/>
                              </a:solidFill>
                              <a:effectLst/>
                            </a:rPr>
                            <a:t> is DRF</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 xmlns:m="http://schemas.openxmlformats.org/officeDocument/2006/math">
                              <m:r>
                                <a:rPr lang="en-US" sz="1000" smtClean="0">
                                  <a:solidFill>
                                    <a:schemeClr val="tx1"/>
                                  </a:solidFill>
                                  <a:effectLst/>
                                  <a:latin typeface="Cambria Math" panose="02040503050406030204" pitchFamily="18" charset="0"/>
                                </a:rPr>
                                <m:t>𝑪𝒐</m:t>
                              </m:r>
                              <m:sSub>
                                <m:sSubPr>
                                  <m:ctrlPr>
                                    <a:rPr lang="en-US" sz="1000" i="1">
                                      <a:solidFill>
                                        <a:schemeClr val="tx1"/>
                                      </a:solidFill>
                                      <a:effectLst/>
                                      <a:latin typeface="Cambria Math" panose="02040503050406030204" pitchFamily="18" charset="0"/>
                                    </a:rPr>
                                  </m:ctrlPr>
                                </m:sSubPr>
                                <m:e>
                                  <m:r>
                                    <a:rPr lang="en-US" sz="1000">
                                      <a:solidFill>
                                        <a:schemeClr val="tx1"/>
                                      </a:solidFill>
                                      <a:effectLst/>
                                      <a:latin typeface="Cambria Math" panose="02040503050406030204" pitchFamily="18" charset="0"/>
                                    </a:rPr>
                                    <m:t>𝒍</m:t>
                                  </m:r>
                                </m:e>
                                <m:sub>
                                  <m:r>
                                    <a:rPr lang="en-US" sz="1000">
                                      <a:solidFill>
                                        <a:schemeClr val="tx1"/>
                                      </a:solidFill>
                                      <a:effectLst/>
                                      <a:latin typeface="Cambria Math" panose="02040503050406030204" pitchFamily="18" charset="0"/>
                                    </a:rPr>
                                    <m:t>𝒓𝒆𝒇</m:t>
                                  </m:r>
                                </m:sub>
                              </m:sSub>
                            </m:oMath>
                          </a14:m>
                          <a:r>
                            <a:rPr lang="en-US" sz="1000">
                              <a:solidFill>
                                <a:schemeClr val="tx1"/>
                              </a:solidFill>
                              <a:effectLst/>
                            </a:rPr>
                            <a:t> is DRF</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Use TMVP</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smtClean="0">
                              <a:solidFill>
                                <a:schemeClr val="tx1"/>
                              </a:solidFill>
                              <a:effectLst/>
                            </a:rPr>
                            <a:t>The calculation of </a:t>
                          </a:r>
                          <a14:m>
                            <m:oMath xmlns:m="http://schemas.openxmlformats.org/officeDocument/2006/math">
                              <m:r>
                                <a:rPr lang="en-CA" sz="1000">
                                  <a:solidFill>
                                    <a:schemeClr val="tx1"/>
                                  </a:solidFill>
                                  <a:effectLst/>
                                  <a:latin typeface="Cambria Math" panose="02040503050406030204" pitchFamily="18" charset="0"/>
                                </a:rPr>
                                <m:t>𝑴</m:t>
                              </m:r>
                              <m:sSub>
                                <m:sSubPr>
                                  <m:ctrlPr>
                                    <a:rPr lang="en-US" sz="1000" i="1">
                                      <a:solidFill>
                                        <a:schemeClr val="tx1"/>
                                      </a:solidFill>
                                      <a:effectLst/>
                                      <a:latin typeface="Cambria Math" panose="02040503050406030204" pitchFamily="18" charset="0"/>
                                    </a:rPr>
                                  </m:ctrlPr>
                                </m:sSubPr>
                                <m:e>
                                  <m:r>
                                    <a:rPr lang="en-CA" sz="1000">
                                      <a:solidFill>
                                        <a:schemeClr val="tx1"/>
                                      </a:solidFill>
                                      <a:effectLst/>
                                      <a:latin typeface="Cambria Math" panose="02040503050406030204" pitchFamily="18" charset="0"/>
                                    </a:rPr>
                                    <m:t>𝑽</m:t>
                                  </m:r>
                                </m:e>
                                <m:sub>
                                  <m:r>
                                    <a:rPr lang="en-CA" sz="1000">
                                      <a:solidFill>
                                        <a:schemeClr val="tx1"/>
                                      </a:solidFill>
                                      <a:effectLst/>
                                      <a:latin typeface="Cambria Math" panose="02040503050406030204" pitchFamily="18" charset="0"/>
                                    </a:rPr>
                                    <m:t>𝒄𝒖𝒓𝒓</m:t>
                                  </m:r>
                                </m:sub>
                              </m:sSub>
                            </m:oMath>
                          </a14:m>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 xmlns:a16="http://schemas.microsoft.com/office/drawing/2014/main" val="10000"/>
                      </a:ext>
                    </a:extLst>
                  </a:tr>
                  <a:tr h="235558">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1</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000" smtClean="0">
                                    <a:solidFill>
                                      <a:schemeClr val="tx1"/>
                                    </a:solidFill>
                                    <a:effectLst/>
                                    <a:latin typeface="Cambria Math" panose="02040503050406030204" pitchFamily="18" charset="0"/>
                                  </a:rPr>
                                  <m:t>𝑀</m:t>
                                </m:r>
                                <m:sSub>
                                  <m:sSubPr>
                                    <m:ctrlPr>
                                      <a:rPr lang="en-US" sz="1000" i="1">
                                        <a:solidFill>
                                          <a:schemeClr val="tx1"/>
                                        </a:solidFill>
                                        <a:effectLst/>
                                        <a:latin typeface="Cambria Math" panose="02040503050406030204" pitchFamily="18" charset="0"/>
                                      </a:rPr>
                                    </m:ctrlPr>
                                  </m:sSubPr>
                                  <m:e>
                                    <m:r>
                                      <a:rPr lang="en-CA" sz="1000">
                                        <a:solidFill>
                                          <a:schemeClr val="tx1"/>
                                        </a:solidFill>
                                        <a:effectLst/>
                                        <a:latin typeface="Cambria Math" panose="02040503050406030204" pitchFamily="18" charset="0"/>
                                      </a:rPr>
                                      <m:t>𝑉</m:t>
                                    </m:r>
                                  </m:e>
                                  <m:sub>
                                    <m:r>
                                      <a:rPr lang="en-CA" sz="1000">
                                        <a:solidFill>
                                          <a:schemeClr val="tx1"/>
                                        </a:solidFill>
                                        <a:effectLst/>
                                        <a:latin typeface="Cambria Math" panose="02040503050406030204" pitchFamily="18" charset="0"/>
                                      </a:rPr>
                                      <m:t>𝑐𝑢𝑟𝑟</m:t>
                                    </m:r>
                                  </m:sub>
                                </m:sSub>
                                <m:r>
                                  <a:rPr lang="en-CA" sz="1000">
                                    <a:solidFill>
                                      <a:schemeClr val="tx1"/>
                                    </a:solidFill>
                                    <a:effectLst/>
                                    <a:latin typeface="Cambria Math" panose="02040503050406030204" pitchFamily="18" charset="0"/>
                                  </a:rPr>
                                  <m:t>=</m:t>
                                </m:r>
                                <m:sSub>
                                  <m:sSubPr>
                                    <m:ctrlPr>
                                      <a:rPr lang="en-CA" sz="1000" i="1" smtClean="0">
                                        <a:solidFill>
                                          <a:schemeClr val="tx1"/>
                                        </a:solidFill>
                                        <a:effectLst/>
                                        <a:latin typeface="Cambria Math" panose="02040503050406030204" pitchFamily="18" charset="0"/>
                                      </a:rPr>
                                    </m:ctrlPr>
                                  </m:sSubPr>
                                  <m:e>
                                    <m:r>
                                      <a:rPr lang="en-US" sz="1000" b="0" i="1" smtClean="0">
                                        <a:solidFill>
                                          <a:schemeClr val="tx1"/>
                                        </a:solidFill>
                                        <a:effectLst/>
                                        <a:latin typeface="Cambria Math" panose="02040503050406030204" pitchFamily="18" charset="0"/>
                                      </a:rPr>
                                      <m:t>𝑡</m:t>
                                    </m:r>
                                  </m:e>
                                  <m:sub>
                                    <m:r>
                                      <a:rPr lang="en-US" sz="1000" b="0" i="1" smtClean="0">
                                        <a:solidFill>
                                          <a:schemeClr val="tx1"/>
                                        </a:solidFill>
                                        <a:effectLst/>
                                        <a:latin typeface="Cambria Math" panose="02040503050406030204" pitchFamily="18" charset="0"/>
                                      </a:rPr>
                                      <m:t>𝑏</m:t>
                                    </m:r>
                                  </m:sub>
                                </m:sSub>
                                <m:r>
                                  <a:rPr lang="en-US" sz="1000" i="1" dirty="0">
                                    <a:solidFill>
                                      <a:schemeClr val="tx1"/>
                                    </a:solidFill>
                                    <a:effectLst/>
                                    <a:latin typeface="Cambria Math" panose="02040503050406030204" pitchFamily="18" charset="0"/>
                                  </a:rPr>
                                  <m:t>/</m:t>
                                </m:r>
                                <m:sSub>
                                  <m:sSubPr>
                                    <m:ctrlPr>
                                      <a:rPr lang="en-US" sz="1000" i="1" dirty="0" smtClean="0">
                                        <a:solidFill>
                                          <a:schemeClr val="tx1"/>
                                        </a:solidFill>
                                        <a:effectLst/>
                                        <a:latin typeface="Cambria Math" panose="02040503050406030204" pitchFamily="18" charset="0"/>
                                      </a:rPr>
                                    </m:ctrlPr>
                                  </m:sSubPr>
                                  <m:e>
                                    <m:r>
                                      <a:rPr lang="en-US" sz="1000" b="0" i="1" dirty="0" smtClean="0">
                                        <a:solidFill>
                                          <a:schemeClr val="tx1"/>
                                        </a:solidFill>
                                        <a:effectLst/>
                                        <a:latin typeface="Cambria Math" panose="02040503050406030204" pitchFamily="18" charset="0"/>
                                      </a:rPr>
                                      <m:t>𝑡</m:t>
                                    </m:r>
                                  </m:e>
                                  <m:sub>
                                    <m:r>
                                      <a:rPr lang="en-US" sz="1000" b="0" i="1" dirty="0" smtClean="0">
                                        <a:solidFill>
                                          <a:schemeClr val="tx1"/>
                                        </a:solidFill>
                                        <a:effectLst/>
                                        <a:latin typeface="Cambria Math" panose="02040503050406030204" pitchFamily="18" charset="0"/>
                                      </a:rPr>
                                      <m:t>𝑑</m:t>
                                    </m:r>
                                  </m:sub>
                                </m:sSub>
                                <m:r>
                                  <a:rPr lang="en-CA" sz="1000">
                                    <a:solidFill>
                                      <a:schemeClr val="tx1"/>
                                    </a:solidFill>
                                    <a:effectLst/>
                                    <a:latin typeface="Cambria Math" panose="02040503050406030204" pitchFamily="18" charset="0"/>
                                  </a:rPr>
                                  <m:t>𝑀</m:t>
                                </m:r>
                                <m:sSub>
                                  <m:sSubPr>
                                    <m:ctrlPr>
                                      <a:rPr lang="en-US" sz="1000" i="1">
                                        <a:solidFill>
                                          <a:schemeClr val="tx1"/>
                                        </a:solidFill>
                                        <a:effectLst/>
                                        <a:latin typeface="Cambria Math" panose="02040503050406030204" pitchFamily="18" charset="0"/>
                                      </a:rPr>
                                    </m:ctrlPr>
                                  </m:sSubPr>
                                  <m:e>
                                    <m:r>
                                      <a:rPr lang="en-CA" sz="1000">
                                        <a:solidFill>
                                          <a:schemeClr val="tx1"/>
                                        </a:solidFill>
                                        <a:effectLst/>
                                        <a:latin typeface="Cambria Math" panose="02040503050406030204" pitchFamily="18" charset="0"/>
                                      </a:rPr>
                                      <m:t>𝑉</m:t>
                                    </m:r>
                                  </m:e>
                                  <m:sub>
                                    <m:r>
                                      <a:rPr lang="en-CA" sz="1000">
                                        <a:solidFill>
                                          <a:schemeClr val="tx1"/>
                                        </a:solidFill>
                                        <a:effectLst/>
                                        <a:latin typeface="Cambria Math" panose="02040503050406030204" pitchFamily="18" charset="0"/>
                                      </a:rPr>
                                      <m:t>𝑐𝑜𝑙</m:t>
                                    </m:r>
                                  </m:sub>
                                </m:sSub>
                              </m:oMath>
                            </m:oMathPara>
                          </a14:m>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 xmlns:a16="http://schemas.microsoft.com/office/drawing/2014/main" val="10001"/>
                      </a:ext>
                    </a:extLst>
                  </a:tr>
                  <a:tr h="109988">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2</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 xmlns:a16="http://schemas.microsoft.com/office/drawing/2014/main" val="10002"/>
                      </a:ext>
                    </a:extLst>
                  </a:tr>
                  <a:tr h="109988">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3</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 xmlns:a16="http://schemas.microsoft.com/office/drawing/2014/main" val="10003"/>
                      </a:ext>
                    </a:extLst>
                  </a:tr>
                  <a:tr h="128319">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4</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000" smtClean="0">
                                    <a:solidFill>
                                      <a:schemeClr val="tx1"/>
                                    </a:solidFill>
                                    <a:effectLst/>
                                    <a:latin typeface="Cambria Math" panose="02040503050406030204" pitchFamily="18" charset="0"/>
                                  </a:rPr>
                                  <m:t>𝑀</m:t>
                                </m:r>
                                <m:sSub>
                                  <m:sSubPr>
                                    <m:ctrlPr>
                                      <a:rPr lang="en-US" sz="1000" i="1">
                                        <a:solidFill>
                                          <a:schemeClr val="tx1"/>
                                        </a:solidFill>
                                        <a:effectLst/>
                                        <a:latin typeface="Cambria Math" panose="02040503050406030204" pitchFamily="18" charset="0"/>
                                      </a:rPr>
                                    </m:ctrlPr>
                                  </m:sSubPr>
                                  <m:e>
                                    <m:r>
                                      <a:rPr lang="en-CA" sz="1000">
                                        <a:solidFill>
                                          <a:schemeClr val="tx1"/>
                                        </a:solidFill>
                                        <a:effectLst/>
                                        <a:latin typeface="Cambria Math" panose="02040503050406030204" pitchFamily="18" charset="0"/>
                                      </a:rPr>
                                      <m:t>𝑉</m:t>
                                    </m:r>
                                  </m:e>
                                  <m:sub>
                                    <m:r>
                                      <a:rPr lang="en-CA" sz="1000">
                                        <a:solidFill>
                                          <a:schemeClr val="tx1"/>
                                        </a:solidFill>
                                        <a:effectLst/>
                                        <a:latin typeface="Cambria Math" panose="02040503050406030204" pitchFamily="18" charset="0"/>
                                      </a:rPr>
                                      <m:t>𝑐𝑢𝑟𝑟</m:t>
                                    </m:r>
                                  </m:sub>
                                </m:sSub>
                                <m:r>
                                  <a:rPr lang="en-CA" sz="1000">
                                    <a:solidFill>
                                      <a:schemeClr val="tx1"/>
                                    </a:solidFill>
                                    <a:effectLst/>
                                    <a:latin typeface="Cambria Math" panose="02040503050406030204" pitchFamily="18" charset="0"/>
                                  </a:rPr>
                                  <m:t>=</m:t>
                                </m:r>
                                <m:r>
                                  <a:rPr lang="en-CA" sz="1000">
                                    <a:solidFill>
                                      <a:schemeClr val="tx1"/>
                                    </a:solidFill>
                                    <a:effectLst/>
                                    <a:latin typeface="Cambria Math" panose="02040503050406030204" pitchFamily="18" charset="0"/>
                                  </a:rPr>
                                  <m:t>𝑀</m:t>
                                </m:r>
                                <m:sSub>
                                  <m:sSubPr>
                                    <m:ctrlPr>
                                      <a:rPr lang="en-US" sz="1000" i="1">
                                        <a:solidFill>
                                          <a:schemeClr val="tx1"/>
                                        </a:solidFill>
                                        <a:effectLst/>
                                        <a:latin typeface="Cambria Math" panose="02040503050406030204" pitchFamily="18" charset="0"/>
                                      </a:rPr>
                                    </m:ctrlPr>
                                  </m:sSubPr>
                                  <m:e>
                                    <m:r>
                                      <a:rPr lang="en-CA" sz="1000">
                                        <a:solidFill>
                                          <a:schemeClr val="tx1"/>
                                        </a:solidFill>
                                        <a:effectLst/>
                                        <a:latin typeface="Cambria Math" panose="02040503050406030204" pitchFamily="18" charset="0"/>
                                      </a:rPr>
                                      <m:t>𝑉</m:t>
                                    </m:r>
                                  </m:e>
                                  <m:sub>
                                    <m:r>
                                      <a:rPr lang="en-CA" sz="1000">
                                        <a:solidFill>
                                          <a:schemeClr val="tx1"/>
                                        </a:solidFill>
                                        <a:effectLst/>
                                        <a:latin typeface="Cambria Math" panose="02040503050406030204" pitchFamily="18" charset="0"/>
                                      </a:rPr>
                                      <m:t>𝑐𝑜𝑙</m:t>
                                    </m:r>
                                  </m:sub>
                                </m:sSub>
                              </m:oMath>
                            </m:oMathPara>
                          </a14:m>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 xmlns:a16="http://schemas.microsoft.com/office/drawing/2014/main" val="10004"/>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1283239839"/>
                  </p:ext>
                </p:extLst>
              </p:nvPr>
            </p:nvGraphicFramePr>
            <p:xfrm>
              <a:off x="6208518" y="2924535"/>
              <a:ext cx="5718196" cy="948538"/>
            </p:xfrm>
            <a:graphic>
              <a:graphicData uri="http://schemas.openxmlformats.org/drawingml/2006/table">
                <a:tbl>
                  <a:tblPr firstRow="1" firstCol="1" bandRow="1">
                    <a:tableStyleId>{5C22544A-7EE6-4342-B048-85BDC9FD1C3A}</a:tableStyleId>
                  </a:tblPr>
                  <a:tblGrid>
                    <a:gridCol w="553079">
                      <a:extLst>
                        <a:ext uri="{9D8B030D-6E8A-4147-A177-3AD203B41FA5}">
                          <a16:colId xmlns:a16="http://schemas.microsoft.com/office/drawing/2014/main" xmlns="" xmlns:a14="http://schemas.microsoft.com/office/drawing/2010/main" val="20000"/>
                        </a:ext>
                      </a:extLst>
                    </a:gridCol>
                    <a:gridCol w="1106811">
                      <a:extLst>
                        <a:ext uri="{9D8B030D-6E8A-4147-A177-3AD203B41FA5}">
                          <a16:colId xmlns:a16="http://schemas.microsoft.com/office/drawing/2014/main" xmlns="" xmlns:a14="http://schemas.microsoft.com/office/drawing/2010/main" val="20001"/>
                        </a:ext>
                      </a:extLst>
                    </a:gridCol>
                    <a:gridCol w="1106811">
                      <a:extLst>
                        <a:ext uri="{9D8B030D-6E8A-4147-A177-3AD203B41FA5}">
                          <a16:colId xmlns:a16="http://schemas.microsoft.com/office/drawing/2014/main" xmlns="" xmlns:a14="http://schemas.microsoft.com/office/drawing/2010/main" val="20002"/>
                        </a:ext>
                      </a:extLst>
                    </a:gridCol>
                    <a:gridCol w="1106811">
                      <a:extLst>
                        <a:ext uri="{9D8B030D-6E8A-4147-A177-3AD203B41FA5}">
                          <a16:colId xmlns:a16="http://schemas.microsoft.com/office/drawing/2014/main" xmlns="" xmlns:a14="http://schemas.microsoft.com/office/drawing/2010/main" val="20003"/>
                        </a:ext>
                      </a:extLst>
                    </a:gridCol>
                    <a:gridCol w="1844684">
                      <a:extLst>
                        <a:ext uri="{9D8B030D-6E8A-4147-A177-3AD203B41FA5}">
                          <a16:colId xmlns:a16="http://schemas.microsoft.com/office/drawing/2014/main" xmlns="" xmlns:a14="http://schemas.microsoft.com/office/drawing/2010/main" val="20004"/>
                        </a:ext>
                      </a:extLst>
                    </a:gridCol>
                  </a:tblGrid>
                  <a:tr h="230380">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 </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endParaRPr lang="en-US"/>
                        </a:p>
                      </a:txBody>
                      <a:tcPr marL="68580" marR="68580" marT="0" marB="0" anchor="ctr">
                        <a:blipFill rotWithShape="0">
                          <a:blip r:embed="rId4"/>
                          <a:stretch>
                            <a:fillRect l="-50549" t="-2632" r="-368132" b="-342105"/>
                          </a:stretch>
                        </a:blipFill>
                      </a:tcPr>
                    </a:tc>
                    <a:tc>
                      <a:txBody>
                        <a:bodyPr/>
                        <a:lstStyle/>
                        <a:p>
                          <a:endParaRPr lang="en-US"/>
                        </a:p>
                      </a:txBody>
                      <a:tcPr marL="68580" marR="68580" marT="0" marB="0" anchor="ctr">
                        <a:blipFill rotWithShape="0">
                          <a:blip r:embed="rId4"/>
                          <a:stretch>
                            <a:fillRect l="-151381" t="-2632" r="-270166" b="-342105"/>
                          </a:stretch>
                        </a:blip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Use TMVP</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endParaRPr lang="en-US"/>
                        </a:p>
                      </a:txBody>
                      <a:tcPr marL="68580" marR="68580" marT="0" marB="0" anchor="ctr">
                        <a:blipFill rotWithShape="0">
                          <a:blip r:embed="rId4"/>
                          <a:stretch>
                            <a:fillRect l="-210231" t="-2632" r="-1320" b="-342105"/>
                          </a:stretch>
                        </a:blipFill>
                      </a:tcPr>
                    </a:tc>
                    <a:extLst>
                      <a:ext uri="{0D108BD9-81ED-4DB2-BD59-A6C34878D82A}">
                        <a16:rowId xmlns:a16="http://schemas.microsoft.com/office/drawing/2014/main" xmlns="" xmlns:a14="http://schemas.microsoft.com/office/drawing/2010/main" val="10000"/>
                      </a:ext>
                    </a:extLst>
                  </a:tr>
                  <a:tr h="235558">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1</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endParaRPr lang="en-US"/>
                        </a:p>
                      </a:txBody>
                      <a:tcPr marL="68580" marR="68580" marT="0" marB="0" anchor="ctr">
                        <a:blipFill rotWithShape="0">
                          <a:blip r:embed="rId4"/>
                          <a:stretch>
                            <a:fillRect l="-210231" t="-100000" r="-1320" b="-233333"/>
                          </a:stretch>
                        </a:blipFill>
                      </a:tcPr>
                    </a:tc>
                    <a:extLst>
                      <a:ext uri="{0D108BD9-81ED-4DB2-BD59-A6C34878D82A}">
                        <a16:rowId xmlns:a16="http://schemas.microsoft.com/office/drawing/2014/main" xmlns="" xmlns:a14="http://schemas.microsoft.com/office/drawing/2010/main" val="10001"/>
                      </a:ext>
                    </a:extLst>
                  </a:tr>
                  <a:tr h="152400">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2</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a16="http://schemas.microsoft.com/office/drawing/2014/main" xmlns="" xmlns:a14="http://schemas.microsoft.com/office/drawing/2010/main" val="10002"/>
                      </a:ext>
                    </a:extLst>
                  </a:tr>
                  <a:tr h="152400">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3</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extLst>
                      <a:ext uri="{0D108BD9-81ED-4DB2-BD59-A6C34878D82A}">
                        <a16:rowId xmlns:a16="http://schemas.microsoft.com/office/drawing/2014/main" xmlns="" xmlns:a14="http://schemas.microsoft.com/office/drawing/2010/main" val="10003"/>
                      </a:ext>
                    </a:extLst>
                  </a:tr>
                  <a:tr h="177800">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4</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solidFill>
                                <a:schemeClr val="tx1"/>
                              </a:solidFill>
                              <a:effectLst/>
                            </a:rPr>
                            <a:t>√</a:t>
                          </a:r>
                          <a:endParaRPr lang="en-US" sz="110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pPr marL="0" marR="0"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chemeClr val="tx1"/>
                              </a:solidFill>
                              <a:effectLst/>
                            </a:rPr>
                            <a:t>√</a:t>
                          </a:r>
                          <a:endParaRPr lang="en-US" sz="1100" dirty="0">
                            <a:solidFill>
                              <a:schemeClr val="tx1"/>
                            </a:solidFill>
                            <a:effectLst/>
                            <a:latin typeface="Times New Roman" panose="02020603050405020304" pitchFamily="18" charset="0"/>
                            <a:ea typeface="DengXian"/>
                          </a:endParaRPr>
                        </a:p>
                      </a:txBody>
                      <a:tcPr marL="68580" marR="68580" marT="0" marB="0" anchor="ctr">
                        <a:solidFill>
                          <a:schemeClr val="bg2"/>
                        </a:solidFill>
                      </a:tcPr>
                    </a:tc>
                    <a:tc>
                      <a:txBody>
                        <a:bodyPr/>
                        <a:lstStyle/>
                        <a:p>
                          <a:endParaRPr lang="en-US"/>
                        </a:p>
                      </a:txBody>
                      <a:tcPr marL="68580" marR="68580" marT="0" marB="0" anchor="ctr">
                        <a:blipFill rotWithShape="0">
                          <a:blip r:embed="rId4"/>
                          <a:stretch>
                            <a:fillRect l="-210231" t="-444828" r="-1320" b="-37931"/>
                          </a:stretch>
                        </a:blipFill>
                      </a:tcPr>
                    </a:tc>
                    <a:extLst>
                      <a:ext uri="{0D108BD9-81ED-4DB2-BD59-A6C34878D82A}">
                        <a16:rowId xmlns:a16="http://schemas.microsoft.com/office/drawing/2014/main" xmlns="" xmlns:a14="http://schemas.microsoft.com/office/drawing/2010/main" val="10004"/>
                      </a:ext>
                    </a:extLst>
                  </a:tr>
                </a:tbl>
              </a:graphicData>
            </a:graphic>
          </p:graphicFrame>
        </mc:Fallback>
      </mc:AlternateContent>
      <p:sp>
        <p:nvSpPr>
          <p:cNvPr id="9" name="Rectangle 8"/>
          <p:cNvSpPr/>
          <p:nvPr/>
        </p:nvSpPr>
        <p:spPr>
          <a:xfrm>
            <a:off x="6096000" y="2140253"/>
            <a:ext cx="2340705" cy="307777"/>
          </a:xfrm>
          <a:prstGeom prst="rect">
            <a:avLst/>
          </a:prstGeom>
        </p:spPr>
        <p:txBody>
          <a:bodyPr wrap="none">
            <a:spAutoFit/>
          </a:bodyPr>
          <a:lstStyle/>
          <a:p>
            <a:pPr marR="0" lvl="1" algn="just"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CA" sz="1400" b="1" i="1" dirty="0">
                <a:latin typeface="Times New Roman" panose="02020603050405020304" pitchFamily="18" charset="0"/>
              </a:rPr>
              <a:t>Modification of TMVP</a:t>
            </a:r>
            <a:endParaRPr lang="en-US" sz="1400" b="1" i="1" dirty="0">
              <a:effectLst/>
              <a:latin typeface="Times New Roman" panose="02020603050405020304" pitchFamily="18" charset="0"/>
            </a:endParaRPr>
          </a:p>
        </p:txBody>
      </p:sp>
      <p:sp>
        <p:nvSpPr>
          <p:cNvPr id="10" name="Rectangle 9"/>
          <p:cNvSpPr/>
          <p:nvPr/>
        </p:nvSpPr>
        <p:spPr>
          <a:xfrm>
            <a:off x="112518" y="6165502"/>
            <a:ext cx="6096000" cy="646331"/>
          </a:xfrm>
          <a:prstGeom prst="rect">
            <a:avLst/>
          </a:prstGeom>
        </p:spPr>
        <p:txBody>
          <a:bodyPr>
            <a:spAutoFit/>
          </a:bodyPr>
          <a:lstStyle/>
          <a:p>
            <a:r>
              <a:rPr lang="en-CA" sz="1200" u="sng" dirty="0">
                <a:latin typeface="Times New Roman" panose="02020603050405020304" pitchFamily="18" charset="0"/>
                <a:ea typeface="DengXian"/>
              </a:rPr>
              <a:t>Optical flow</a:t>
            </a:r>
            <a:r>
              <a:rPr lang="en-CA" sz="1200" dirty="0">
                <a:latin typeface="Times New Roman" panose="02020603050405020304" pitchFamily="18" charset="0"/>
                <a:ea typeface="DengXian"/>
              </a:rPr>
              <a:t>: L. Kong, B. Jiang, D. Luo, W. Chu, X. Huang, Y. Tai, C. Wang, and J. Yang. </a:t>
            </a:r>
            <a:r>
              <a:rPr lang="en-CA" sz="1200" b="1" i="1" dirty="0" err="1">
                <a:solidFill>
                  <a:srgbClr val="0070C0"/>
                </a:solidFill>
                <a:latin typeface="Times New Roman" panose="02020603050405020304" pitchFamily="18" charset="0"/>
                <a:ea typeface="DengXian"/>
              </a:rPr>
              <a:t>IFRNet</a:t>
            </a:r>
            <a:r>
              <a:rPr lang="en-CA" sz="1200" b="1" i="1" dirty="0">
                <a:solidFill>
                  <a:srgbClr val="0070C0"/>
                </a:solidFill>
                <a:latin typeface="Times New Roman" panose="02020603050405020304" pitchFamily="18" charset="0"/>
                <a:ea typeface="DengXian"/>
              </a:rPr>
              <a:t>:</a:t>
            </a:r>
            <a:r>
              <a:rPr lang="en-CA" sz="1200" dirty="0">
                <a:latin typeface="Times New Roman" panose="02020603050405020304" pitchFamily="18" charset="0"/>
                <a:ea typeface="DengXian"/>
              </a:rPr>
              <a:t> Intermediate feature refine network for efficient frame interpolation. IEEE/CVF Conference on Computer Vision and Pattern Recognition, 2022, pp. 1959-1968.</a:t>
            </a:r>
            <a:endParaRPr lang="en-US" sz="1200" dirty="0"/>
          </a:p>
        </p:txBody>
      </p:sp>
      <p:sp>
        <p:nvSpPr>
          <p:cNvPr id="11" name="TextBox 10"/>
          <p:cNvSpPr txBox="1"/>
          <p:nvPr/>
        </p:nvSpPr>
        <p:spPr>
          <a:xfrm>
            <a:off x="9662994" y="308273"/>
            <a:ext cx="2044469" cy="369332"/>
          </a:xfrm>
          <a:prstGeom prst="rect">
            <a:avLst/>
          </a:prstGeom>
          <a:noFill/>
          <a:ln>
            <a:solidFill>
              <a:srgbClr val="7030A0"/>
            </a:solidFill>
          </a:ln>
        </p:spPr>
        <p:txBody>
          <a:bodyPr wrap="none" rtlCol="0">
            <a:spAutoFit/>
          </a:bodyPr>
          <a:lstStyle/>
          <a:p>
            <a:pPr algn="ctr"/>
            <a:r>
              <a:rPr lang="en-US" dirty="0" smtClean="0">
                <a:solidFill>
                  <a:srgbClr val="7030A0"/>
                </a:solidFill>
              </a:rPr>
              <a:t>not yet in NNVC-5.0</a:t>
            </a:r>
          </a:p>
        </p:txBody>
      </p:sp>
      <p:sp>
        <p:nvSpPr>
          <p:cNvPr id="15" name="Rectangle 14"/>
          <p:cNvSpPr/>
          <p:nvPr/>
        </p:nvSpPr>
        <p:spPr>
          <a:xfrm>
            <a:off x="10265736" y="6488668"/>
            <a:ext cx="1926264" cy="369332"/>
          </a:xfrm>
          <a:prstGeom prst="rect">
            <a:avLst/>
          </a:prstGeom>
          <a:solidFill>
            <a:srgbClr val="E4D2F2"/>
          </a:solidFill>
        </p:spPr>
        <p:txBody>
          <a:bodyPr wrap="square" rtlCol="0">
            <a:spAutoFit/>
          </a:bodyPr>
          <a:lstStyle/>
          <a:p>
            <a:r>
              <a:rPr lang="en-US" dirty="0" err="1" smtClean="0">
                <a:solidFill>
                  <a:srgbClr val="7030A0"/>
                </a:solidFill>
              </a:rPr>
              <a:t>Tencent</a:t>
            </a:r>
            <a:endParaRPr lang="en-US" dirty="0">
              <a:solidFill>
                <a:srgbClr val="7030A0"/>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732305576"/>
              </p:ext>
            </p:extLst>
          </p:nvPr>
        </p:nvGraphicFramePr>
        <p:xfrm>
          <a:off x="7811310" y="4503466"/>
          <a:ext cx="4252158" cy="1015365"/>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4.3%</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10.7%</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10.1%</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5.2</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11.8%</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11.3%</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653</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3.2%</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10.4%</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7.6%</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4.1%</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10.1%</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7.3%</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948</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r>
                        <a:rPr lang="en-US" sz="1000" dirty="0" smtClean="0">
                          <a:latin typeface="+mn-lt"/>
                        </a:rPr>
                        <a:t>AI</a:t>
                      </a:r>
                      <a:endParaRPr lang="en-US" sz="1000" dirty="0">
                        <a:latin typeface="+mn-lt"/>
                      </a:endParaRPr>
                    </a:p>
                  </a:txBody>
                  <a:tcP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a:p>
                  </a:txBody>
                  <a:tcPr marL="9525" marR="9525" marT="9525" marB="0" anchor="ctr"/>
                </a:tc>
                <a:tc>
                  <a:txBody>
                    <a:bodyPr/>
                    <a:lstStyle/>
                    <a:p>
                      <a:endParaRPr lang="en-US" dirty="0"/>
                    </a:p>
                  </a:txBody>
                  <a:tcPr marL="9525" marR="9525" marT="9525" marB="0" anchor="ctr"/>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602652128"/>
              </p:ext>
            </p:extLst>
          </p:nvPr>
        </p:nvGraphicFramePr>
        <p:xfrm>
          <a:off x="7811310"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8" name="TextBox 17"/>
          <p:cNvSpPr txBox="1"/>
          <p:nvPr/>
        </p:nvSpPr>
        <p:spPr>
          <a:xfrm>
            <a:off x="8422858" y="5557020"/>
            <a:ext cx="3467616"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329</a:t>
            </a:r>
          </a:p>
          <a:p>
            <a:r>
              <a:rPr lang="en-US" sz="1400" dirty="0" smtClean="0"/>
              <a:t>Total Parameters Number 	19.3 M</a:t>
            </a:r>
            <a:endParaRPr lang="en-US" sz="1400" dirty="0"/>
          </a:p>
        </p:txBody>
      </p:sp>
      <p:sp>
        <p:nvSpPr>
          <p:cNvPr id="3" name="Rectangle 2"/>
          <p:cNvSpPr/>
          <p:nvPr/>
        </p:nvSpPr>
        <p:spPr>
          <a:xfrm>
            <a:off x="5966408" y="6211668"/>
            <a:ext cx="1976450" cy="646331"/>
          </a:xfrm>
          <a:prstGeom prst="rect">
            <a:avLst/>
          </a:prstGeom>
        </p:spPr>
        <p:txBody>
          <a:bodyPr wrap="square">
            <a:spAutoFit/>
          </a:bodyPr>
          <a:lstStyle/>
          <a:p>
            <a:pPr algn="ctr"/>
            <a:r>
              <a:rPr lang="en-US" sz="1200" dirty="0">
                <a:solidFill>
                  <a:schemeClr val="bg1">
                    <a:lumMod val="50000"/>
                  </a:schemeClr>
                </a:solidFill>
                <a:latin typeface="Arial" panose="020B0604020202020204" pitchFamily="34" charset="0"/>
              </a:rPr>
              <a:t>More improvements under study in EE1</a:t>
            </a:r>
            <a:endParaRPr lang="en-US" sz="1200" dirty="0">
              <a:solidFill>
                <a:schemeClr val="bg1">
                  <a:lumMod val="50000"/>
                </a:schemeClr>
              </a:solidFill>
              <a:latin typeface="Arial" panose="020B0604020202020204" pitchFamily="34" charset="0"/>
              <a:hlinkClick r:id="rId5"/>
            </a:endParaRPr>
          </a:p>
          <a:p>
            <a:pPr algn="ctr"/>
            <a:r>
              <a:rPr lang="en-US" sz="1200" dirty="0" smtClean="0">
                <a:latin typeface="Arial" panose="020B0604020202020204" pitchFamily="34" charset="0"/>
                <a:hlinkClick r:id="rId6"/>
              </a:rPr>
              <a:t>JVET-AD0162</a:t>
            </a:r>
            <a:endParaRPr lang="en-US" sz="1200" dirty="0"/>
          </a:p>
        </p:txBody>
      </p:sp>
    </p:spTree>
    <p:extLst>
      <p:ext uri="{BB962C8B-B14F-4D97-AF65-F5344CB8AC3E}">
        <p14:creationId xmlns:p14="http://schemas.microsoft.com/office/powerpoint/2010/main" val="14990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030A0"/>
                </a:solidFill>
              </a:rPr>
              <a:t>High performance NN loop filters</a:t>
            </a:r>
            <a:endParaRPr lang="en-US" dirty="0"/>
          </a:p>
        </p:txBody>
      </p:sp>
      <p:sp>
        <p:nvSpPr>
          <p:cNvPr id="6" name="TextBox 5"/>
          <p:cNvSpPr txBox="1"/>
          <p:nvPr/>
        </p:nvSpPr>
        <p:spPr>
          <a:xfrm>
            <a:off x="8422858"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673</a:t>
            </a:r>
          </a:p>
          <a:p>
            <a:r>
              <a:rPr lang="en-US" sz="1400" dirty="0" smtClean="0"/>
              <a:t>Total Parameters Number 	3.1 M</a:t>
            </a:r>
            <a:endParaRPr lang="en-US" sz="1400" dirty="0"/>
          </a:p>
        </p:txBody>
      </p:sp>
      <p:graphicFrame>
        <p:nvGraphicFramePr>
          <p:cNvPr id="10" name="Table 9"/>
          <p:cNvGraphicFramePr>
            <a:graphicFrameLocks noGrp="1"/>
          </p:cNvGraphicFramePr>
          <p:nvPr>
            <p:extLst>
              <p:ext uri="{D42A27DB-BD31-4B8C-83A1-F6EECF244321}">
                <p14:modId xmlns:p14="http://schemas.microsoft.com/office/powerpoint/2010/main" val="1907890406"/>
              </p:ext>
            </p:extLst>
          </p:nvPr>
        </p:nvGraphicFramePr>
        <p:xfrm>
          <a:off x="492868"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9.8%</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21.1%</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20.5%</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9.7%</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20.9%</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19.3%</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489</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8.9%</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17.8%</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19.2%</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8.6%</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16.5%</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19.0%</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1.6</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448</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r>
                        <a:rPr lang="en-US" sz="1000" dirty="0" smtClean="0">
                          <a:latin typeface="+mn-lt"/>
                        </a:rPr>
                        <a:t>AI</a:t>
                      </a:r>
                      <a:endParaRPr lang="en-US" sz="1000" dirty="0">
                        <a:latin typeface="+mn-lt"/>
                      </a:endParaRPr>
                    </a:p>
                  </a:txBody>
                  <a:tcP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7.5%</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16.8%</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17.4%</a:t>
                      </a:r>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tx1"/>
                          </a:solidFill>
                          <a:effectLst/>
                          <a:latin typeface="+mn-lt"/>
                          <a:ea typeface="+mn-ea"/>
                          <a:cs typeface="+mn-cs"/>
                        </a:rPr>
                        <a:t>-</a:t>
                      </a:r>
                      <a:r>
                        <a:rPr lang="en-US" sz="1000" b="0" i="0" u="none" strike="noStrike" kern="1200" dirty="0" smtClean="0">
                          <a:solidFill>
                            <a:schemeClr val="tx1"/>
                          </a:solidFill>
                          <a:effectLst/>
                          <a:latin typeface="+mn-lt"/>
                          <a:ea typeface="+mn-ea"/>
                          <a:cs typeface="+mn-cs"/>
                        </a:rPr>
                        <a:t>7.8%</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17.9</a:t>
                      </a:r>
                      <a:r>
                        <a:rPr lang="en-US" sz="1000" b="0" i="0" u="none" strike="noStrike" kern="1200" dirty="0">
                          <a:solidFill>
                            <a:schemeClr val="bg1">
                              <a:lumMod val="50000"/>
                            </a:schemeClr>
                          </a:solidFill>
                          <a:effectLst/>
                          <a:latin typeface="+mn-lt"/>
                          <a:ea typeface="+mn-ea"/>
                          <a:cs typeface="+mn-cs"/>
                        </a:rPr>
                        <a:t>%</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a:t>
                      </a:r>
                      <a:r>
                        <a:rPr lang="en-US" sz="1000" b="0" i="0" u="none" strike="noStrike" kern="1200" dirty="0" smtClean="0">
                          <a:solidFill>
                            <a:schemeClr val="bg1">
                              <a:lumMod val="50000"/>
                            </a:schemeClr>
                          </a:solidFill>
                          <a:effectLst/>
                          <a:latin typeface="+mn-lt"/>
                          <a:ea typeface="+mn-ea"/>
                          <a:cs typeface="+mn-cs"/>
                        </a:rPr>
                        <a:t>18.15</a:t>
                      </a:r>
                      <a:r>
                        <a:rPr lang="en-US" sz="1000" b="0" i="0" u="none" strike="noStrike" kern="1200" dirty="0">
                          <a:solidFill>
                            <a:schemeClr val="bg1">
                              <a:lumMod val="50000"/>
                            </a:schemeClr>
                          </a:solidFill>
                          <a:effectLst/>
                          <a:latin typeface="+mn-lt"/>
                          <a:ea typeface="+mn-ea"/>
                          <a:cs typeface="+mn-cs"/>
                        </a:rPr>
                        <a:t>%</a:t>
                      </a: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1.4</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274</a:t>
                      </a:r>
                      <a:endParaRPr lang="en-US" sz="1000" b="0" i="0" u="none" strike="noStrike" kern="1200" dirty="0">
                        <a:solidFill>
                          <a:schemeClr val="tx1"/>
                        </a:solidFill>
                        <a:effectLst/>
                        <a:latin typeface="+mn-lt"/>
                        <a:ea typeface="+mn-ea"/>
                        <a:cs typeface="+mn-cs"/>
                      </a:endParaRPr>
                    </a:p>
                  </a:txBody>
                  <a:tcPr marL="9525" marR="9525" marT="9525" marB="0" anchor="ct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320968157"/>
              </p:ext>
            </p:extLst>
          </p:nvPr>
        </p:nvGraphicFramePr>
        <p:xfrm>
          <a:off x="492868" y="4275810"/>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2" name="TextBox 11"/>
          <p:cNvSpPr txBox="1"/>
          <p:nvPr/>
        </p:nvSpPr>
        <p:spPr>
          <a:xfrm>
            <a:off x="1104416" y="5557020"/>
            <a:ext cx="3376245" cy="523220"/>
          </a:xfrm>
          <a:prstGeom prst="rect">
            <a:avLst/>
          </a:prstGeom>
          <a:noFill/>
        </p:spPr>
        <p:txBody>
          <a:bodyPr wrap="none" rtlCol="0">
            <a:spAutoFit/>
          </a:bodyPr>
          <a:lstStyle/>
          <a:p>
            <a:r>
              <a:rPr lang="en-US" sz="1400" dirty="0" err="1" smtClean="0"/>
              <a:t>kMAC</a:t>
            </a:r>
            <a:r>
              <a:rPr lang="en-US" sz="1400" dirty="0" smtClean="0"/>
              <a:t>/</a:t>
            </a:r>
            <a:r>
              <a:rPr lang="en-US" sz="1400" dirty="0" err="1" smtClean="0"/>
              <a:t>pxl</a:t>
            </a:r>
            <a:r>
              <a:rPr lang="en-US" sz="1400" dirty="0" smtClean="0"/>
              <a:t> 	 		615</a:t>
            </a:r>
          </a:p>
          <a:p>
            <a:r>
              <a:rPr lang="en-US" sz="1400" dirty="0" smtClean="0"/>
              <a:t>Total Parameters Number 	1.9 M</a:t>
            </a:r>
            <a:endParaRPr lang="en-US" sz="1400" dirty="0"/>
          </a:p>
        </p:txBody>
      </p:sp>
      <p:sp>
        <p:nvSpPr>
          <p:cNvPr id="13" name="Rectangle 12"/>
          <p:cNvSpPr/>
          <p:nvPr/>
        </p:nvSpPr>
        <p:spPr>
          <a:xfrm>
            <a:off x="2818762" y="6488668"/>
            <a:ext cx="1926264" cy="369332"/>
          </a:xfrm>
          <a:prstGeom prst="rect">
            <a:avLst/>
          </a:prstGeom>
          <a:solidFill>
            <a:srgbClr val="E4D2F2"/>
          </a:solidFill>
        </p:spPr>
        <p:txBody>
          <a:bodyPr wrap="square" rtlCol="0">
            <a:spAutoFit/>
          </a:bodyPr>
          <a:lstStyle/>
          <a:p>
            <a:r>
              <a:rPr lang="en-US" dirty="0" err="1" smtClean="0">
                <a:solidFill>
                  <a:srgbClr val="7030A0"/>
                </a:solidFill>
              </a:rPr>
              <a:t>Tencent</a:t>
            </a:r>
            <a:r>
              <a:rPr lang="en-US" dirty="0" smtClean="0">
                <a:solidFill>
                  <a:srgbClr val="7030A0"/>
                </a:solidFill>
              </a:rPr>
              <a:t>+</a:t>
            </a:r>
            <a:endParaRPr lang="en-US" dirty="0">
              <a:solidFill>
                <a:srgbClr val="7030A0"/>
              </a:solidFill>
            </a:endParaRPr>
          </a:p>
        </p:txBody>
      </p:sp>
      <p:sp>
        <p:nvSpPr>
          <p:cNvPr id="14" name="Rectangle 13"/>
          <p:cNvSpPr/>
          <p:nvPr/>
        </p:nvSpPr>
        <p:spPr>
          <a:xfrm>
            <a:off x="10265736" y="6488668"/>
            <a:ext cx="1926264" cy="369332"/>
          </a:xfrm>
          <a:prstGeom prst="rect">
            <a:avLst/>
          </a:prstGeom>
          <a:solidFill>
            <a:srgbClr val="E4D2F2"/>
          </a:solidFill>
        </p:spPr>
        <p:txBody>
          <a:bodyPr wrap="square" rtlCol="0">
            <a:spAutoFit/>
          </a:bodyPr>
          <a:lstStyle/>
          <a:p>
            <a:r>
              <a:rPr lang="en-US" dirty="0" err="1" smtClean="0">
                <a:solidFill>
                  <a:srgbClr val="7030A0"/>
                </a:solidFill>
              </a:rPr>
              <a:t>Bytedance</a:t>
            </a:r>
            <a:r>
              <a:rPr lang="en-US" dirty="0" smtClean="0">
                <a:solidFill>
                  <a:srgbClr val="7030A0"/>
                </a:solidFill>
              </a:rPr>
              <a:t>+</a:t>
            </a:r>
            <a:endParaRPr lang="en-US" dirty="0">
              <a:solidFill>
                <a:srgbClr val="7030A0"/>
              </a:solidFill>
            </a:endParaRPr>
          </a:p>
        </p:txBody>
      </p:sp>
      <p:pic>
        <p:nvPicPr>
          <p:cNvPr id="15" name="图片 2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670" y="1390872"/>
            <a:ext cx="4132554" cy="2795537"/>
          </a:xfrm>
          <a:prstGeom prst="rect">
            <a:avLst/>
          </a:prstGeom>
          <a:noFill/>
        </p:spPr>
      </p:pic>
      <p:pic>
        <p:nvPicPr>
          <p:cNvPr id="16" name="Picture 15" descr="Diagram&#10;&#10;Description automatically generated">
            <a:extLst>
              <a:ext uri="{FF2B5EF4-FFF2-40B4-BE49-F238E27FC236}">
                <a16:creationId xmlns="" xmlns:a16="http://schemas.microsoft.com/office/drawing/2014/main" id="{4170375E-0ABB-47B2-C3B1-CB693F35CC64}"/>
              </a:ext>
            </a:extLst>
          </p:cNvPr>
          <p:cNvPicPr>
            <a:picLocks noChangeAspect="1"/>
          </p:cNvPicPr>
          <p:nvPr/>
        </p:nvPicPr>
        <p:blipFill>
          <a:blip r:embed="rId3"/>
          <a:stretch>
            <a:fillRect/>
          </a:stretch>
        </p:blipFill>
        <p:spPr>
          <a:xfrm>
            <a:off x="5702465" y="1897433"/>
            <a:ext cx="3775272" cy="2823591"/>
          </a:xfrm>
          <a:prstGeom prst="rect">
            <a:avLst/>
          </a:prstGeom>
        </p:spPr>
      </p:pic>
      <p:grpSp>
        <p:nvGrpSpPr>
          <p:cNvPr id="17" name="Group 16">
            <a:extLst>
              <a:ext uri="{FF2B5EF4-FFF2-40B4-BE49-F238E27FC236}">
                <a16:creationId xmlns="" xmlns:a16="http://schemas.microsoft.com/office/drawing/2014/main" id="{AF925269-F8B0-859A-DBAB-E2444A213319}"/>
              </a:ext>
            </a:extLst>
          </p:cNvPr>
          <p:cNvGrpSpPr/>
          <p:nvPr/>
        </p:nvGrpSpPr>
        <p:grpSpPr>
          <a:xfrm>
            <a:off x="10487683" y="2965705"/>
            <a:ext cx="789672" cy="493904"/>
            <a:chOff x="4759325" y="1744539"/>
            <a:chExt cx="1010653" cy="555896"/>
          </a:xfrm>
          <a:solidFill>
            <a:schemeClr val="bg1"/>
          </a:solidFill>
        </p:grpSpPr>
        <p:sp>
          <p:nvSpPr>
            <p:cNvPr id="18" name="Rectangle 17">
              <a:extLst>
                <a:ext uri="{FF2B5EF4-FFF2-40B4-BE49-F238E27FC236}">
                  <a16:creationId xmlns="" xmlns:a16="http://schemas.microsoft.com/office/drawing/2014/main" id="{AA7B51E1-36A8-8407-79AA-D72F40B86B56}"/>
                </a:ext>
              </a:extLst>
            </p:cNvPr>
            <p:cNvSpPr/>
            <p:nvPr/>
          </p:nvSpPr>
          <p:spPr bwMode="auto">
            <a:xfrm>
              <a:off x="4759325" y="1761422"/>
              <a:ext cx="1010653" cy="462013"/>
            </a:xfrm>
            <a:prstGeom prst="rect">
              <a:avLst/>
            </a:prstGeom>
            <a:grp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aa-ET" sz="900" b="0" i="0" u="none" strike="noStrike" cap="none" normalizeH="0" baseline="0" dirty="0" err="1">
                <a:ln>
                  <a:noFill/>
                </a:ln>
                <a:solidFill>
                  <a:schemeClr val="bg1"/>
                </a:solidFill>
                <a:effectLst/>
                <a:latin typeface="+mn-lt"/>
              </a:endParaRPr>
            </a:p>
          </p:txBody>
        </p:sp>
        <p:sp>
          <p:nvSpPr>
            <p:cNvPr id="19" name="TextBox 18">
              <a:extLst>
                <a:ext uri="{FF2B5EF4-FFF2-40B4-BE49-F238E27FC236}">
                  <a16:creationId xmlns="" xmlns:a16="http://schemas.microsoft.com/office/drawing/2014/main" id="{74BE3A4B-012B-ED8A-F698-BA15C2BB254C}"/>
                </a:ext>
              </a:extLst>
            </p:cNvPr>
            <p:cNvSpPr txBox="1"/>
            <p:nvPr/>
          </p:nvSpPr>
          <p:spPr bwMode="auto">
            <a:xfrm>
              <a:off x="4807451" y="1744539"/>
              <a:ext cx="914400" cy="555896"/>
            </a:xfrm>
            <a:prstGeom prst="rect">
              <a:avLst/>
            </a:prstGeom>
            <a:grp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US" sz="900" dirty="0"/>
                <a:t>Pixel </a:t>
              </a:r>
            </a:p>
            <a:p>
              <a:pPr algn="ctr">
                <a:buClr>
                  <a:schemeClr val="tx1"/>
                </a:buClr>
              </a:pPr>
              <a:r>
                <a:rPr lang="en-US" sz="900" dirty="0"/>
                <a:t>Shuffle</a:t>
              </a:r>
              <a:endParaRPr lang="aa-ET" sz="900" dirty="0"/>
            </a:p>
          </p:txBody>
        </p:sp>
      </p:grpSp>
      <p:grpSp>
        <p:nvGrpSpPr>
          <p:cNvPr id="20" name="Group 19">
            <a:extLst>
              <a:ext uri="{FF2B5EF4-FFF2-40B4-BE49-F238E27FC236}">
                <a16:creationId xmlns="" xmlns:a16="http://schemas.microsoft.com/office/drawing/2014/main" id="{AF925269-F8B0-859A-DBAB-E2444A213319}"/>
              </a:ext>
            </a:extLst>
          </p:cNvPr>
          <p:cNvGrpSpPr/>
          <p:nvPr/>
        </p:nvGrpSpPr>
        <p:grpSpPr>
          <a:xfrm>
            <a:off x="9201881" y="2945377"/>
            <a:ext cx="1163717" cy="596913"/>
            <a:chOff x="4759325" y="1744539"/>
            <a:chExt cx="1010653" cy="555896"/>
          </a:xfrm>
          <a:solidFill>
            <a:schemeClr val="bg1"/>
          </a:solidFill>
        </p:grpSpPr>
        <p:sp>
          <p:nvSpPr>
            <p:cNvPr id="21" name="Rectangle 20">
              <a:extLst>
                <a:ext uri="{FF2B5EF4-FFF2-40B4-BE49-F238E27FC236}">
                  <a16:creationId xmlns="" xmlns:a16="http://schemas.microsoft.com/office/drawing/2014/main" id="{AA7B51E1-36A8-8407-79AA-D72F40B86B56}"/>
                </a:ext>
              </a:extLst>
            </p:cNvPr>
            <p:cNvSpPr/>
            <p:nvPr/>
          </p:nvSpPr>
          <p:spPr bwMode="auto">
            <a:xfrm>
              <a:off x="4759325" y="1761422"/>
              <a:ext cx="1010653" cy="462013"/>
            </a:xfrm>
            <a:prstGeom prst="rect">
              <a:avLst/>
            </a:prstGeom>
            <a:grp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aa-ET" sz="900" b="0" i="0" u="none" strike="noStrike" cap="none" normalizeH="0" baseline="0" dirty="0" err="1">
                <a:ln>
                  <a:noFill/>
                </a:ln>
                <a:solidFill>
                  <a:schemeClr val="bg1"/>
                </a:solidFill>
                <a:effectLst/>
                <a:latin typeface="+mn-lt"/>
              </a:endParaRPr>
            </a:p>
          </p:txBody>
        </p:sp>
        <p:sp>
          <p:nvSpPr>
            <p:cNvPr id="22" name="TextBox 21">
              <a:extLst>
                <a:ext uri="{FF2B5EF4-FFF2-40B4-BE49-F238E27FC236}">
                  <a16:creationId xmlns="" xmlns:a16="http://schemas.microsoft.com/office/drawing/2014/main" id="{74BE3A4B-012B-ED8A-F698-BA15C2BB254C}"/>
                </a:ext>
              </a:extLst>
            </p:cNvPr>
            <p:cNvSpPr txBox="1"/>
            <p:nvPr/>
          </p:nvSpPr>
          <p:spPr bwMode="auto">
            <a:xfrm>
              <a:off x="4807451" y="1744539"/>
              <a:ext cx="914400" cy="555896"/>
            </a:xfrm>
            <a:prstGeom prst="rect">
              <a:avLst/>
            </a:prstGeom>
            <a:grp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900" dirty="0"/>
                <a:t>Att. R</a:t>
              </a:r>
              <a:r>
                <a:rPr lang="aa-ET" sz="900" dirty="0"/>
                <a:t>esidual </a:t>
              </a:r>
              <a:br>
                <a:rPr lang="aa-ET" sz="900" dirty="0"/>
              </a:br>
              <a:r>
                <a:rPr lang="aa-ET" sz="900" dirty="0"/>
                <a:t>block 0</a:t>
              </a:r>
              <a:r>
                <a:rPr lang="en-US" sz="900" dirty="0"/>
                <a:t>...7</a:t>
              </a:r>
              <a:endParaRPr lang="aa-ET" sz="900" dirty="0"/>
            </a:p>
          </p:txBody>
        </p:sp>
      </p:grpSp>
      <p:pic>
        <p:nvPicPr>
          <p:cNvPr id="23" name="Picture 22" descr="Diagram&#10;&#10;Description automatically generated">
            <a:extLst>
              <a:ext uri="{FF2B5EF4-FFF2-40B4-BE49-F238E27FC236}">
                <a16:creationId xmlns="" xmlns:a16="http://schemas.microsoft.com/office/drawing/2014/main" id="{46D5738D-F6FE-0148-176B-0A21DDCEAD8D}"/>
              </a:ext>
            </a:extLst>
          </p:cNvPr>
          <p:cNvPicPr>
            <a:picLocks noChangeAspect="1"/>
          </p:cNvPicPr>
          <p:nvPr/>
        </p:nvPicPr>
        <p:blipFill>
          <a:blip r:embed="rId4"/>
          <a:stretch>
            <a:fillRect/>
          </a:stretch>
        </p:blipFill>
        <p:spPr>
          <a:xfrm>
            <a:off x="9344926" y="1512246"/>
            <a:ext cx="2364027" cy="1173739"/>
          </a:xfrm>
          <a:prstGeom prst="rect">
            <a:avLst/>
          </a:prstGeom>
          <a:ln>
            <a:solidFill>
              <a:srgbClr val="0070C0"/>
            </a:solidFill>
          </a:ln>
        </p:spPr>
      </p:pic>
      <p:cxnSp>
        <p:nvCxnSpPr>
          <p:cNvPr id="24" name="Straight Connector 23"/>
          <p:cNvCxnSpPr/>
          <p:nvPr/>
        </p:nvCxnSpPr>
        <p:spPr>
          <a:xfrm flipV="1">
            <a:off x="9201881" y="2657155"/>
            <a:ext cx="143045" cy="30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0365599" y="2682492"/>
            <a:ext cx="1343354" cy="28800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34" name="Table 33"/>
          <p:cNvGraphicFramePr>
            <a:graphicFrameLocks noGrp="1"/>
          </p:cNvGraphicFramePr>
          <p:nvPr>
            <p:extLst>
              <p:ext uri="{D42A27DB-BD31-4B8C-83A1-F6EECF244321}">
                <p14:modId xmlns:p14="http://schemas.microsoft.com/office/powerpoint/2010/main" val="2609992974"/>
              </p:ext>
            </p:extLst>
          </p:nvPr>
        </p:nvGraphicFramePr>
        <p:xfrm>
          <a:off x="7811310" y="4503466"/>
          <a:ext cx="4252158" cy="97536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-20.9%</a:t>
                      </a:r>
                    </a:p>
                  </a:txBody>
                  <a:tcPr marL="9525" marR="9525" marT="9525" marB="0" anchor="ctr"/>
                </a:tc>
                <a:tc>
                  <a:txBody>
                    <a:bodyPr/>
                    <a:lstStyle/>
                    <a:p>
                      <a:pPr marL="0" algn="ctr" defTabSz="914400" rtl="0" eaLnBrk="1" fontAlgn="ctr" latinLnBrk="0" hangingPunct="1"/>
                      <a:r>
                        <a:rPr lang="en-US" sz="1000" b="0" i="0" u="none" strike="noStrike" kern="1200">
                          <a:solidFill>
                            <a:schemeClr val="bg1">
                              <a:lumMod val="50000"/>
                            </a:schemeClr>
                          </a:solidFill>
                          <a:effectLst/>
                          <a:latin typeface="+mn-lt"/>
                          <a:ea typeface="+mn-ea"/>
                          <a:cs typeface="+mn-cs"/>
                        </a:rPr>
                        <a:t>-21.5%</a:t>
                      </a:r>
                    </a:p>
                  </a:txBody>
                  <a:tcPr marL="9525" marR="9525" marT="9525" marB="0" anchor="ct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-21.8%</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-21.6%</a:t>
                      </a: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1.7</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325</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latin typeface="+mn-lt"/>
                        </a:rPr>
                        <a:t>LD-B</a:t>
                      </a:r>
                    </a:p>
                  </a:txBody>
                  <a:tcPr/>
                </a:tc>
                <a:tc>
                  <a:txBody>
                    <a:bodyPr/>
                    <a:lstStyle/>
                    <a:p>
                      <a:pPr algn="ctr" fontAlgn="ctr"/>
                      <a:r>
                        <a:rPr lang="en-US" sz="900" b="0" i="0" u="none" strike="noStrike">
                          <a:solidFill>
                            <a:srgbClr val="000000"/>
                          </a:solidFill>
                          <a:effectLst/>
                          <a:latin typeface="Arial" panose="020B0604020202020204" pitchFamily="34" charset="0"/>
                        </a:rPr>
                        <a:t>-8.3%</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-19.8%</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-20.7%</a:t>
                      </a:r>
                    </a:p>
                  </a:txBody>
                  <a:tcPr marL="9525" marR="9525" marT="9525" marB="0" anchor="ctr"/>
                </a:tc>
                <a:tc>
                  <a:txBody>
                    <a:bodyPr/>
                    <a:lstStyle/>
                    <a:p>
                      <a:pPr algn="ctr" fontAlgn="ctr"/>
                      <a:r>
                        <a:rPr lang="en-US" sz="900" b="0" i="0" u="none" strike="noStrike">
                          <a:solidFill>
                            <a:srgbClr val="000000"/>
                          </a:solidFill>
                          <a:effectLst/>
                          <a:latin typeface="Arial" panose="020B0604020202020204" pitchFamily="34" charset="0"/>
                        </a:rPr>
                        <a:t>-8.0%</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-20.9%</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-22.8%</a:t>
                      </a: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1.9</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287</a:t>
                      </a:r>
                      <a:endParaRPr lang="en-US" sz="1000" b="0" i="0" u="none" strike="noStrike" kern="1200" dirty="0">
                        <a:solidFill>
                          <a:schemeClr val="tx1"/>
                        </a:solidFill>
                        <a:effectLst/>
                        <a:latin typeface="+mn-lt"/>
                        <a:ea typeface="+mn-ea"/>
                        <a:cs typeface="+mn-cs"/>
                      </a:endParaRPr>
                    </a:p>
                  </a:txBody>
                  <a:tcPr marL="9525" marR="9525" marT="9525" marB="0" anchor="ctr"/>
                </a:tc>
              </a:tr>
              <a:tr h="206339">
                <a:tc>
                  <a:txBody>
                    <a:bodyPr/>
                    <a:lstStyle/>
                    <a:p>
                      <a:r>
                        <a:rPr lang="en-US" sz="1000" dirty="0" smtClean="0">
                          <a:latin typeface="+mn-lt"/>
                        </a:rPr>
                        <a:t>AI</a:t>
                      </a:r>
                      <a:endParaRPr lang="en-US" sz="1000" dirty="0">
                        <a:latin typeface="+mn-lt"/>
                      </a:endParaRPr>
                    </a:p>
                  </a:txBody>
                  <a:tcPr/>
                </a:tc>
                <a:tc>
                  <a:txBody>
                    <a:bodyPr/>
                    <a:lstStyle/>
                    <a:p>
                      <a:pPr algn="ctr" fontAlgn="ctr"/>
                      <a:r>
                        <a:rPr lang="en-US" sz="900" b="0" i="0" u="none" strike="noStrike">
                          <a:solidFill>
                            <a:srgbClr val="000000"/>
                          </a:solidFill>
                          <a:effectLst/>
                          <a:latin typeface="Arial" panose="020B0604020202020204" pitchFamily="34" charset="0"/>
                        </a:rPr>
                        <a:t>-7.4%</a:t>
                      </a:r>
                    </a:p>
                  </a:txBody>
                  <a:tcPr marL="9525" marR="9525" marT="9525" marB="0" anchor="ctr"/>
                </a:tc>
                <a:tc>
                  <a:txBody>
                    <a:bodyPr/>
                    <a:lstStyle/>
                    <a:p>
                      <a:pPr marL="0" algn="ctr" defTabSz="914400" rtl="0" eaLnBrk="1" fontAlgn="ctr" latinLnBrk="0" hangingPunct="1"/>
                      <a:r>
                        <a:rPr lang="en-US" sz="1000" b="0" i="0" u="none" strike="noStrike" kern="1200">
                          <a:solidFill>
                            <a:schemeClr val="bg1">
                              <a:lumMod val="50000"/>
                            </a:schemeClr>
                          </a:solidFill>
                          <a:effectLst/>
                          <a:latin typeface="+mn-lt"/>
                          <a:ea typeface="+mn-ea"/>
                          <a:cs typeface="+mn-cs"/>
                        </a:rPr>
                        <a:t>-18.3%</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-19.9%</a:t>
                      </a:r>
                    </a:p>
                  </a:txBody>
                  <a:tcPr marL="9525" marR="9525" marT="9525" marB="0" anchor="ctr"/>
                </a:tc>
                <a:tc>
                  <a:txBody>
                    <a:bodyPr/>
                    <a:lstStyle/>
                    <a:p>
                      <a:pPr algn="ctr" fontAlgn="ctr"/>
                      <a:r>
                        <a:rPr lang="en-US" sz="900" b="0" i="0" u="none" strike="noStrike">
                          <a:solidFill>
                            <a:srgbClr val="000000"/>
                          </a:solidFill>
                          <a:effectLst/>
                          <a:latin typeface="Arial" panose="020B0604020202020204" pitchFamily="34" charset="0"/>
                        </a:rPr>
                        <a:t>-7.5%</a:t>
                      </a:r>
                    </a:p>
                  </a:txBody>
                  <a:tcPr marL="9525" marR="9525" marT="9525" marB="0" anchor="ctr"/>
                </a:tc>
                <a:tc>
                  <a:txBody>
                    <a:bodyPr/>
                    <a:lstStyle/>
                    <a:p>
                      <a:pPr marL="0" algn="ctr" defTabSz="914400" rtl="0" eaLnBrk="1" fontAlgn="ctr" latinLnBrk="0" hangingPunct="1"/>
                      <a:r>
                        <a:rPr lang="en-US" sz="1000" b="0" i="0" u="none" strike="noStrike" kern="1200">
                          <a:solidFill>
                            <a:schemeClr val="bg1">
                              <a:lumMod val="50000"/>
                            </a:schemeClr>
                          </a:solidFill>
                          <a:effectLst/>
                          <a:latin typeface="+mn-lt"/>
                          <a:ea typeface="+mn-ea"/>
                          <a:cs typeface="+mn-cs"/>
                        </a:rPr>
                        <a:t>-20.4%</a:t>
                      </a:r>
                    </a:p>
                  </a:txBody>
                  <a:tcPr marL="9525" marR="9525" marT="9525" marB="0" anchor="ctr"/>
                </a:tc>
                <a:tc>
                  <a:txBody>
                    <a:bodyPr/>
                    <a:lstStyle/>
                    <a:p>
                      <a:pPr marL="0" algn="ctr" defTabSz="914400" rtl="0" eaLnBrk="1" fontAlgn="ctr" latinLnBrk="0" hangingPunct="1"/>
                      <a:r>
                        <a:rPr lang="en-US" sz="1000" b="0" i="0" u="none" strike="noStrike" kern="1200" dirty="0">
                          <a:solidFill>
                            <a:schemeClr val="bg1">
                              <a:lumMod val="50000"/>
                            </a:schemeClr>
                          </a:solidFill>
                          <a:effectLst/>
                          <a:latin typeface="+mn-lt"/>
                          <a:ea typeface="+mn-ea"/>
                          <a:cs typeface="+mn-cs"/>
                        </a:rPr>
                        <a:t>-21.7%</a:t>
                      </a: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1.4</a:t>
                      </a:r>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181</a:t>
                      </a:r>
                      <a:endParaRPr lang="en-US" sz="1000" b="0" i="0" u="none" strike="noStrike" kern="1200" dirty="0">
                        <a:solidFill>
                          <a:schemeClr val="tx1"/>
                        </a:solidFill>
                        <a:effectLst/>
                        <a:latin typeface="+mn-lt"/>
                        <a:ea typeface="+mn-ea"/>
                        <a:cs typeface="+mn-cs"/>
                      </a:endParaRPr>
                    </a:p>
                  </a:txBody>
                  <a:tcPr marL="9525" marR="9525" marT="9525" marB="0" anchor="ct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350339448"/>
              </p:ext>
            </p:extLst>
          </p:nvPr>
        </p:nvGraphicFramePr>
        <p:xfrm>
          <a:off x="7811310" y="4266611"/>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160003">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36" name="TextBox 35"/>
          <p:cNvSpPr txBox="1"/>
          <p:nvPr/>
        </p:nvSpPr>
        <p:spPr>
          <a:xfrm>
            <a:off x="9344926" y="308273"/>
            <a:ext cx="2680607" cy="369332"/>
          </a:xfrm>
          <a:prstGeom prst="rect">
            <a:avLst/>
          </a:prstGeom>
          <a:noFill/>
          <a:ln>
            <a:solidFill>
              <a:srgbClr val="7030A0"/>
            </a:solidFill>
          </a:ln>
        </p:spPr>
        <p:txBody>
          <a:bodyPr wrap="none" rtlCol="0">
            <a:spAutoFit/>
          </a:bodyPr>
          <a:lstStyle/>
          <a:p>
            <a:pPr algn="ctr"/>
            <a:r>
              <a:rPr lang="en-US" dirty="0" smtClean="0">
                <a:solidFill>
                  <a:srgbClr val="7030A0"/>
                </a:solidFill>
              </a:rPr>
              <a:t>not any mode in NNVC-5.0</a:t>
            </a:r>
          </a:p>
        </p:txBody>
      </p:sp>
      <p:sp>
        <p:nvSpPr>
          <p:cNvPr id="38" name="TextBox 37"/>
          <p:cNvSpPr txBox="1"/>
          <p:nvPr/>
        </p:nvSpPr>
        <p:spPr>
          <a:xfrm>
            <a:off x="2570421" y="6139431"/>
            <a:ext cx="6264087" cy="307777"/>
          </a:xfrm>
          <a:prstGeom prst="rect">
            <a:avLst/>
          </a:prstGeom>
          <a:noFill/>
        </p:spPr>
        <p:txBody>
          <a:bodyPr wrap="none" rtlCol="0">
            <a:spAutoFit/>
          </a:bodyPr>
          <a:lstStyle/>
          <a:p>
            <a:r>
              <a:rPr lang="en-US" sz="1400" u="sng" dirty="0"/>
              <a:t>Known </a:t>
            </a:r>
            <a:r>
              <a:rPr lang="en-US" sz="1400" u="sng" dirty="0" smtClean="0"/>
              <a:t>hints</a:t>
            </a:r>
            <a:r>
              <a:rPr lang="en-US" sz="1400" dirty="0" smtClean="0"/>
              <a:t>: </a:t>
            </a:r>
            <a:r>
              <a:rPr lang="en-US" sz="1400" dirty="0"/>
              <a:t>RDO with </a:t>
            </a:r>
            <a:r>
              <a:rPr lang="en-US" sz="1400" dirty="0" smtClean="0"/>
              <a:t>NN filter </a:t>
            </a:r>
            <a:r>
              <a:rPr lang="en-US" sz="1400" dirty="0"/>
              <a:t>consideration </a:t>
            </a:r>
            <a:r>
              <a:rPr lang="en-US" sz="1400" dirty="0" smtClean="0"/>
              <a:t>(+0.3</a:t>
            </a:r>
            <a:r>
              <a:rPr lang="en-US" sz="1400" dirty="0"/>
              <a:t>%), temporal filtration </a:t>
            </a:r>
            <a:r>
              <a:rPr lang="en-US" sz="1400" dirty="0" smtClean="0"/>
              <a:t>(+0.5%) </a:t>
            </a:r>
            <a:endParaRPr lang="en-US" sz="1400" dirty="0"/>
          </a:p>
        </p:txBody>
      </p:sp>
      <p:sp>
        <p:nvSpPr>
          <p:cNvPr id="39" name="TextBox 38"/>
          <p:cNvSpPr txBox="1"/>
          <p:nvPr/>
        </p:nvSpPr>
        <p:spPr>
          <a:xfrm>
            <a:off x="97292" y="1440012"/>
            <a:ext cx="740908" cy="246221"/>
          </a:xfrm>
          <a:prstGeom prst="rect">
            <a:avLst/>
          </a:prstGeom>
          <a:noFill/>
        </p:spPr>
        <p:txBody>
          <a:bodyPr wrap="none" rtlCol="0">
            <a:spAutoFit/>
          </a:bodyPr>
          <a:lstStyle/>
          <a:p>
            <a:r>
              <a:rPr lang="en-US" sz="1000" i="1" dirty="0" smtClean="0">
                <a:solidFill>
                  <a:srgbClr val="7030A0"/>
                </a:solidFill>
              </a:rPr>
              <a:t>filter set#0</a:t>
            </a:r>
            <a:endParaRPr lang="en-US" sz="1000" i="1" dirty="0">
              <a:solidFill>
                <a:srgbClr val="7030A0"/>
              </a:solidFill>
            </a:endParaRPr>
          </a:p>
        </p:txBody>
      </p:sp>
      <p:sp>
        <p:nvSpPr>
          <p:cNvPr id="40" name="TextBox 39"/>
          <p:cNvSpPr txBox="1"/>
          <p:nvPr/>
        </p:nvSpPr>
        <p:spPr>
          <a:xfrm>
            <a:off x="6012382" y="1453984"/>
            <a:ext cx="740908" cy="246221"/>
          </a:xfrm>
          <a:prstGeom prst="rect">
            <a:avLst/>
          </a:prstGeom>
          <a:noFill/>
        </p:spPr>
        <p:txBody>
          <a:bodyPr wrap="none" rtlCol="0">
            <a:spAutoFit/>
          </a:bodyPr>
          <a:lstStyle/>
          <a:p>
            <a:r>
              <a:rPr lang="en-US" sz="1000" i="1" dirty="0" smtClean="0">
                <a:solidFill>
                  <a:srgbClr val="7030A0"/>
                </a:solidFill>
              </a:rPr>
              <a:t>filter set#1</a:t>
            </a:r>
            <a:endParaRPr lang="en-US" sz="1000" i="1" dirty="0">
              <a:solidFill>
                <a:srgbClr val="7030A0"/>
              </a:solidFill>
            </a:endParaRPr>
          </a:p>
        </p:txBody>
      </p:sp>
    </p:spTree>
    <p:extLst>
      <p:ext uri="{BB962C8B-B14F-4D97-AF65-F5344CB8AC3E}">
        <p14:creationId xmlns:p14="http://schemas.microsoft.com/office/powerpoint/2010/main" val="349705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animBg="1"/>
      <p:bldP spid="14" grpId="0" animBg="1"/>
      <p:bldP spid="36" grpId="0" animBg="1"/>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Rec [3]</a:t>
            </a:r>
            <a:endParaRPr lang="en-US" sz="1600" dirty="0">
              <a:solidFill>
                <a:schemeClr val="tx1"/>
              </a:solidFill>
            </a:endParaRP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Pred</a:t>
            </a:r>
            <a:r>
              <a:rPr lang="en-US" sz="1600" dirty="0" smtClean="0">
                <a:solidFill>
                  <a:schemeClr val="tx1"/>
                </a:solidFill>
              </a:rPr>
              <a:t> [3]</a:t>
            </a:r>
            <a:endParaRPr lang="en-US" sz="1600" dirty="0">
              <a:solidFill>
                <a:schemeClr val="tx1"/>
              </a:solidFill>
            </a:endParaRP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BS [3]</a:t>
            </a:r>
            <a:endParaRPr lang="en-US" sz="1600" dirty="0">
              <a:solidFill>
                <a:schemeClr val="tx1"/>
              </a:solidFill>
            </a:endParaRP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QPbase</a:t>
            </a:r>
            <a:endParaRPr lang="en-US" sz="1600" dirty="0" smtClean="0">
              <a:solidFill>
                <a:schemeClr val="tx1"/>
              </a:solidFill>
            </a:endParaRPr>
          </a:p>
          <a:p>
            <a:pPr algn="ctr"/>
            <a:r>
              <a:rPr lang="en-US" sz="1600" dirty="0" smtClean="0">
                <a:solidFill>
                  <a:schemeClr val="tx1"/>
                </a:solidFill>
              </a:rPr>
              <a:t>[1]</a:t>
            </a:r>
            <a:endParaRPr lang="en-US" sz="1600" dirty="0">
              <a:solidFill>
                <a:schemeClr val="tx1"/>
              </a:solidFill>
            </a:endParaRP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QPslice</a:t>
            </a:r>
            <a:r>
              <a:rPr lang="en-US" sz="1600" dirty="0" smtClean="0">
                <a:solidFill>
                  <a:schemeClr val="tx1"/>
                </a:solidFill>
              </a:rPr>
              <a:t>[1]</a:t>
            </a:r>
            <a:endParaRPr lang="en-US" sz="1600" dirty="0">
              <a:solidFill>
                <a:schemeClr val="tx1"/>
              </a:solidFill>
            </a:endParaRP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3</a:t>
            </a:r>
            <a:r>
              <a:rPr lang="en-US" sz="1600" dirty="0" smtClean="0">
                <a:solidFill>
                  <a:schemeClr val="tx1"/>
                </a:solidFill>
                <a:sym typeface="Symbol" panose="05050102010706020507" pitchFamily="18" charset="2"/>
              </a:rPr>
              <a:t></a:t>
            </a:r>
            <a:r>
              <a:rPr lang="en-US" sz="1600" dirty="0" smtClean="0">
                <a:solidFill>
                  <a:schemeClr val="tx1"/>
                </a:solidFill>
              </a:rPr>
              <a:t>3,</a:t>
            </a:r>
            <a:r>
              <a:rPr lang="en-US" sz="1600" dirty="0" smtClean="0">
                <a:solidFill>
                  <a:srgbClr val="FF0000"/>
                </a:solidFill>
              </a:rPr>
              <a:t>d</a:t>
            </a:r>
            <a:r>
              <a:rPr lang="en-US" sz="1600" baseline="-25000" dirty="0" smtClean="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3</a:t>
            </a:r>
            <a:r>
              <a:rPr lang="en-US" sz="1600" dirty="0" smtClean="0">
                <a:solidFill>
                  <a:schemeClr val="tx1"/>
                </a:solidFill>
                <a:sym typeface="Symbol" panose="05050102010706020507" pitchFamily="18" charset="2"/>
              </a:rPr>
              <a:t></a:t>
            </a:r>
            <a:r>
              <a:rPr lang="en-US" sz="1600" dirty="0" smtClean="0">
                <a:solidFill>
                  <a:schemeClr val="tx1"/>
                </a:solidFill>
              </a:rPr>
              <a:t>3,</a:t>
            </a:r>
            <a:r>
              <a:rPr lang="en-US" sz="1600" dirty="0" smtClean="0">
                <a:solidFill>
                  <a:srgbClr val="FF0000"/>
                </a:solidFill>
              </a:rPr>
              <a:t>d</a:t>
            </a:r>
            <a:r>
              <a:rPr lang="en-US" sz="1600" baseline="-25000" dirty="0" smtClean="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dirty="0" smtClean="0">
                <a:solidFill>
                  <a:schemeClr val="tx1"/>
                </a:solidFill>
              </a:rPr>
              <a:t>1</a:t>
            </a:r>
            <a:r>
              <a:rPr lang="en-US" sz="1600" dirty="0" smtClean="0">
                <a:solidFill>
                  <a:schemeClr val="tx1"/>
                </a:solidFill>
                <a:sym typeface="Symbol" panose="05050102010706020507" pitchFamily="18" charset="2"/>
              </a:rPr>
              <a:t></a:t>
            </a:r>
            <a:r>
              <a:rPr lang="en-US" sz="1600" dirty="0" smtClean="0">
                <a:solidFill>
                  <a:schemeClr val="tx1"/>
                </a:solidFill>
              </a:rPr>
              <a:t>1,</a:t>
            </a:r>
            <a:r>
              <a:rPr lang="en-US" sz="1600" dirty="0" smtClean="0">
                <a:solidFill>
                  <a:srgbClr val="FF0000"/>
                </a:solidFill>
              </a:rPr>
              <a:t>d</a:t>
            </a:r>
            <a:r>
              <a:rPr lang="en-US" sz="1600" baseline="-25000" dirty="0" smtClean="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dirty="0" smtClean="0">
                <a:solidFill>
                  <a:schemeClr val="tx1"/>
                </a:solidFill>
              </a:rPr>
              <a:t>1</a:t>
            </a:r>
            <a:r>
              <a:rPr lang="en-US" sz="1600" dirty="0" smtClean="0">
                <a:solidFill>
                  <a:schemeClr val="tx1"/>
                </a:solidFill>
                <a:sym typeface="Symbol" panose="05050102010706020507" pitchFamily="18" charset="2"/>
              </a:rPr>
              <a:t></a:t>
            </a:r>
            <a:r>
              <a:rPr lang="en-US" sz="1600" dirty="0" smtClean="0">
                <a:solidFill>
                  <a:schemeClr val="tx1"/>
                </a:solidFill>
              </a:rPr>
              <a:t>1,</a:t>
            </a:r>
            <a:r>
              <a:rPr lang="en-US" sz="1600" dirty="0" smtClean="0">
                <a:solidFill>
                  <a:srgbClr val="FF0000"/>
                </a:solidFill>
              </a:rPr>
              <a:t>d</a:t>
            </a:r>
            <a:r>
              <a:rPr lang="en-US" sz="1600" baseline="-25000" dirty="0" smtClean="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smtClean="0">
                <a:solidFill>
                  <a:schemeClr val="tx1"/>
                </a:solidFill>
              </a:rPr>
              <a:t>1</a:t>
            </a:r>
            <a:r>
              <a:rPr lang="en-US" sz="1600" smtClean="0">
                <a:solidFill>
                  <a:schemeClr val="tx1"/>
                </a:solidFill>
                <a:sym typeface="Symbol" panose="05050102010706020507" pitchFamily="18" charset="2"/>
              </a:rPr>
              <a:t></a:t>
            </a:r>
            <a:r>
              <a:rPr lang="en-US" sz="1600" smtClean="0">
                <a:solidFill>
                  <a:schemeClr val="tx1"/>
                </a:solidFill>
              </a:rPr>
              <a:t>1,</a:t>
            </a:r>
            <a:r>
              <a:rPr lang="en-US" sz="1600" smtClean="0">
                <a:solidFill>
                  <a:srgbClr val="FF0000"/>
                </a:solidFill>
              </a:rPr>
              <a:t>d</a:t>
            </a:r>
            <a:r>
              <a:rPr lang="en-US" sz="1600" baseline="-25000" smtClean="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20" name="Rectangle 19"/>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a:t>
            </a:r>
          </a:p>
          <a:p>
            <a:pPr algn="ctr"/>
            <a:r>
              <a:rPr lang="en-US" sz="1600" dirty="0" smtClean="0">
                <a:solidFill>
                  <a:schemeClr val="tx1"/>
                </a:solidFill>
              </a:rPr>
              <a:t>1</a:t>
            </a:r>
            <a:r>
              <a:rPr lang="en-US" sz="1600" dirty="0" smtClean="0">
                <a:solidFill>
                  <a:schemeClr val="tx1"/>
                </a:solidFill>
                <a:sym typeface="Symbol" panose="05050102010706020507" pitchFamily="18" charset="2"/>
              </a:rPr>
              <a:t>  </a:t>
            </a:r>
            <a:r>
              <a:rPr lang="en-US" sz="1600" dirty="0" smtClean="0">
                <a:solidFill>
                  <a:schemeClr val="tx1"/>
                </a:solidFill>
              </a:rPr>
              <a:t>1,</a:t>
            </a:r>
            <a:r>
              <a:rPr lang="en-US" sz="1600" dirty="0">
                <a:solidFill>
                  <a:srgbClr val="FF0000"/>
                </a:solidFill>
              </a:rPr>
              <a:t> </a:t>
            </a:r>
            <a:r>
              <a:rPr lang="en-US" sz="1600" dirty="0" smtClean="0">
                <a:solidFill>
                  <a:srgbClr val="FF0000"/>
                </a:solidFill>
              </a:rPr>
              <a:t>d</a:t>
            </a:r>
            <a:r>
              <a:rPr lang="en-US" sz="1600" baseline="-25000" dirty="0" smtClean="0">
                <a:solidFill>
                  <a:srgbClr val="FF0000"/>
                </a:solidFill>
              </a:rPr>
              <a:t>6</a:t>
            </a:r>
            <a:r>
              <a:rPr lang="en-US" sz="1600" dirty="0" smtClean="0">
                <a:solidFill>
                  <a:schemeClr val="tx1"/>
                </a:solidFill>
              </a:rPr>
              <a:t>  </a:t>
            </a:r>
            <a:endParaRPr lang="en-US" sz="1600" dirty="0">
              <a:solidFill>
                <a:schemeClr val="tx1"/>
              </a:solidFill>
            </a:endParaRPr>
          </a:p>
        </p:txBody>
      </p:sp>
      <p:sp>
        <p:nvSpPr>
          <p:cNvPr id="21" name="Rectangle 20"/>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cxnSp>
        <p:nvCxnSpPr>
          <p:cNvPr id="23" name="Straight Arrow Connector 22"/>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14" idx="3"/>
            <a:endCxn id="20"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15" idx="3"/>
            <a:endCxn id="20"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6" idx="3"/>
            <a:endCxn id="20"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17" idx="3"/>
            <a:endCxn id="20"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a:stCxn id="18" idx="3"/>
            <a:endCxn id="20"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a:t>
            </a:r>
            <a:r>
              <a:rPr lang="en-US" sz="1600" dirty="0" smtClean="0">
                <a:solidFill>
                  <a:schemeClr val="tx1"/>
                </a:solidFill>
                <a:sym typeface="Symbol" panose="05050102010706020507" pitchFamily="18" charset="2"/>
              </a:rPr>
              <a:t>2</a:t>
            </a:r>
            <a:r>
              <a:rPr lang="en-US" sz="1600" dirty="0" smtClean="0">
                <a:solidFill>
                  <a:schemeClr val="tx1"/>
                </a:solidFill>
              </a:rPr>
              <a:t> 3</a:t>
            </a:r>
            <a:r>
              <a:rPr lang="en-US" sz="1600" dirty="0" smtClean="0">
                <a:solidFill>
                  <a:schemeClr val="tx1"/>
                </a:solidFill>
                <a:sym typeface="Symbol" panose="05050102010706020507" pitchFamily="18" charset="2"/>
              </a:rPr>
              <a:t>  </a:t>
            </a:r>
            <a:r>
              <a:rPr lang="en-US" sz="1600" dirty="0" smtClean="0">
                <a:solidFill>
                  <a:schemeClr val="tx1"/>
                </a:solidFill>
              </a:rPr>
              <a:t>3, </a:t>
            </a:r>
            <a:r>
              <a:rPr lang="en-US" sz="1600" dirty="0" smtClean="0">
                <a:solidFill>
                  <a:srgbClr val="FF0000"/>
                </a:solidFill>
              </a:rPr>
              <a:t>C</a:t>
            </a:r>
            <a:endParaRPr lang="en-US" sz="1600" dirty="0">
              <a:solidFill>
                <a:schemeClr val="tx1"/>
              </a:solidFill>
            </a:endParaRPr>
          </a:p>
        </p:txBody>
      </p:sp>
      <p:sp>
        <p:nvSpPr>
          <p:cNvPr id="58" name="Rectangle 5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cxnSp>
        <p:nvCxnSpPr>
          <p:cNvPr id="59" name="Straight Arrow Connector 5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Back Bone Block, </a:t>
            </a:r>
            <a:r>
              <a:rPr lang="en-US" sz="1600" dirty="0" smtClean="0">
                <a:solidFill>
                  <a:srgbClr val="FF0000"/>
                </a:solidFill>
              </a:rPr>
              <a:t>C</a:t>
            </a:r>
            <a:endParaRPr lang="en-US" sz="1600" dirty="0">
              <a:solidFill>
                <a:srgbClr val="FF0000"/>
              </a:solidFill>
            </a:endParaRPr>
          </a:p>
        </p:txBody>
      </p:sp>
      <p:sp>
        <p:nvSpPr>
          <p:cNvPr id="64" name="Rectangle 63"/>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Back Bone Block, </a:t>
            </a:r>
            <a:r>
              <a:rPr lang="en-US" sz="1600" dirty="0" smtClean="0">
                <a:solidFill>
                  <a:srgbClr val="FF0000"/>
                </a:solidFill>
              </a:rPr>
              <a:t>C</a:t>
            </a:r>
            <a:endParaRPr lang="en-US" sz="1600" dirty="0">
              <a:solidFill>
                <a:srgbClr val="FF0000"/>
              </a:solidFill>
            </a:endParaRPr>
          </a:p>
        </p:txBody>
      </p:sp>
      <p:sp>
        <p:nvSpPr>
          <p:cNvPr id="85" name="Rectangle 84"/>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a:t>
            </a:r>
            <a:endPar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cxnSp>
        <p:nvCxnSpPr>
          <p:cNvPr id="86" name="Straight Arrow Connector 85"/>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a:t>
            </a:r>
          </a:p>
          <a:p>
            <a:pPr algn="ctr"/>
            <a:r>
              <a:rPr lang="en-US" sz="1600" dirty="0" smtClean="0">
                <a:solidFill>
                  <a:schemeClr val="tx1"/>
                </a:solidFill>
              </a:rPr>
              <a:t>3</a:t>
            </a:r>
            <a:r>
              <a:rPr lang="en-US" sz="1600" dirty="0" smtClean="0">
                <a:solidFill>
                  <a:schemeClr val="tx1"/>
                </a:solidFill>
                <a:sym typeface="Symbol" panose="05050102010706020507" pitchFamily="18" charset="2"/>
              </a:rPr>
              <a:t>  </a:t>
            </a:r>
            <a:r>
              <a:rPr lang="en-US" sz="1600" dirty="0" smtClean="0">
                <a:solidFill>
                  <a:schemeClr val="tx1"/>
                </a:solidFill>
              </a:rPr>
              <a:t>3</a:t>
            </a:r>
            <a:endParaRPr lang="en-US" sz="1600" dirty="0">
              <a:solidFill>
                <a:schemeClr val="tx1"/>
              </a:solidFill>
            </a:endParaRPr>
          </a:p>
        </p:txBody>
      </p:sp>
      <p:sp>
        <p:nvSpPr>
          <p:cNvPr id="88" name="Rectangle 87"/>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89" name="Rectangle 88"/>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a:t>
            </a:r>
          </a:p>
          <a:p>
            <a:pPr algn="ctr"/>
            <a:r>
              <a:rPr lang="en-US" sz="1600" dirty="0" smtClean="0">
                <a:solidFill>
                  <a:schemeClr val="tx1"/>
                </a:solidFill>
              </a:rPr>
              <a:t>3</a:t>
            </a:r>
            <a:r>
              <a:rPr lang="en-US" sz="1600" dirty="0" smtClean="0">
                <a:solidFill>
                  <a:schemeClr val="tx1"/>
                </a:solidFill>
                <a:sym typeface="Symbol" panose="05050102010706020507" pitchFamily="18" charset="2"/>
              </a:rPr>
              <a:t>  </a:t>
            </a:r>
            <a:r>
              <a:rPr lang="en-US" sz="1600" dirty="0" smtClean="0">
                <a:solidFill>
                  <a:schemeClr val="tx1"/>
                </a:solidFill>
              </a:rPr>
              <a:t>3, 6</a:t>
            </a:r>
            <a:endParaRPr lang="en-US" sz="1600" dirty="0">
              <a:solidFill>
                <a:schemeClr val="tx1"/>
              </a:solidFill>
            </a:endParaRPr>
          </a:p>
        </p:txBody>
      </p:sp>
      <p:cxnSp>
        <p:nvCxnSpPr>
          <p:cNvPr id="90" name="Straight Arrow Connector 89"/>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Rectangle 91"/>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Pixel Shuffle</a:t>
            </a:r>
            <a:endParaRPr lang="en-US" sz="1600" dirty="0">
              <a:solidFill>
                <a:schemeClr val="tx1"/>
              </a:solidFill>
            </a:endParaRPr>
          </a:p>
        </p:txBody>
      </p:sp>
      <p:cxnSp>
        <p:nvCxnSpPr>
          <p:cNvPr id="93" name="Straight Arrow Connector 92"/>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Rec Y</a:t>
            </a:r>
            <a:endParaRPr lang="en-US" sz="1600" dirty="0">
              <a:solidFill>
                <a:schemeClr val="tx1"/>
              </a:solidFill>
            </a:endParaRPr>
          </a:p>
        </p:txBody>
      </p:sp>
      <p:sp>
        <p:nvSpPr>
          <p:cNvPr id="96" name="Rectangle 95"/>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Rec UV [2]</a:t>
            </a:r>
            <a:endParaRPr lang="en-US" sz="1600" dirty="0">
              <a:solidFill>
                <a:schemeClr val="tx1"/>
              </a:solidFill>
            </a:endParaRPr>
          </a:p>
        </p:txBody>
      </p:sp>
      <p:cxnSp>
        <p:nvCxnSpPr>
          <p:cNvPr id="98" name="Elbow Connector 97"/>
          <p:cNvCxnSpPr>
            <a:stCxn id="92" idx="3"/>
            <a:endCxn id="94"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a:endCxn id="96"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Rec</a:t>
            </a:r>
            <a:r>
              <a:rPr lang="en-US" sz="1600" baseline="-25000" dirty="0" err="1" smtClean="0">
                <a:solidFill>
                  <a:schemeClr val="tx1"/>
                </a:solidFill>
              </a:rPr>
              <a:t>EXT</a:t>
            </a:r>
            <a:r>
              <a:rPr lang="en-US" sz="1600" dirty="0" smtClean="0">
                <a:solidFill>
                  <a:schemeClr val="tx1"/>
                </a:solidFill>
              </a:rPr>
              <a:t> UV [2]</a:t>
            </a:r>
            <a:endParaRPr lang="en-US" sz="1600" dirty="0">
              <a:solidFill>
                <a:schemeClr val="tx1"/>
              </a:solidFill>
            </a:endParaRPr>
          </a:p>
        </p:txBody>
      </p:sp>
      <p:sp>
        <p:nvSpPr>
          <p:cNvPr id="107" name="Rectangle 106"/>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Rec</a:t>
            </a:r>
            <a:r>
              <a:rPr lang="en-US" sz="1600" baseline="-25000" dirty="0" err="1" smtClean="0">
                <a:solidFill>
                  <a:schemeClr val="tx1"/>
                </a:solidFill>
              </a:rPr>
              <a:t>EXT</a:t>
            </a:r>
            <a:r>
              <a:rPr lang="en-US" sz="1600" dirty="0" err="1" smtClean="0">
                <a:solidFill>
                  <a:schemeClr val="tx1"/>
                </a:solidFill>
              </a:rPr>
              <a:t>Y</a:t>
            </a:r>
            <a:endParaRPr lang="en-US" sz="1600" dirty="0">
              <a:solidFill>
                <a:schemeClr val="tx1"/>
              </a:solidFill>
            </a:endParaRPr>
          </a:p>
        </p:txBody>
      </p:sp>
      <p:cxnSp>
        <p:nvCxnSpPr>
          <p:cNvPr id="109" name="Elbow Connector 108"/>
          <p:cNvCxnSpPr>
            <a:stCxn id="106"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2</a:t>
            </a:r>
            <a:r>
              <a:rPr lang="en-US" sz="1600" dirty="0" smtClean="0">
                <a:solidFill>
                  <a:schemeClr val="tx1"/>
                </a:solidFill>
                <a:sym typeface="Symbol" panose="05050102010706020507" pitchFamily="18" charset="2"/>
              </a:rPr>
              <a:t></a:t>
            </a:r>
            <a:endParaRPr lang="en-US" sz="1600" dirty="0">
              <a:solidFill>
                <a:schemeClr val="tx1"/>
              </a:solidFill>
            </a:endParaRPr>
          </a:p>
        </p:txBody>
      </p:sp>
      <p:cxnSp>
        <p:nvCxnSpPr>
          <p:cNvPr id="120" name="Straight Arrow Connector 119"/>
          <p:cNvCxnSpPr>
            <a:stCxn id="107"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5" name="Rectangle 124"/>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Crop</a:t>
            </a:r>
            <a:endParaRPr lang="en-US" sz="1600" dirty="0">
              <a:solidFill>
                <a:schemeClr val="tx1"/>
              </a:solidFill>
            </a:endParaRPr>
          </a:p>
        </p:txBody>
      </p:sp>
      <p:sp>
        <p:nvSpPr>
          <p:cNvPr id="137" name="Left Brace 136"/>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138" name="TextBox 137"/>
          <p:cNvSpPr txBox="1"/>
          <p:nvPr/>
        </p:nvSpPr>
        <p:spPr>
          <a:xfrm>
            <a:off x="6830319" y="1751971"/>
            <a:ext cx="364202" cy="338554"/>
          </a:xfrm>
          <a:prstGeom prst="rect">
            <a:avLst/>
          </a:prstGeom>
          <a:noFill/>
        </p:spPr>
        <p:txBody>
          <a:bodyPr wrap="none" rtlCol="0">
            <a:spAutoFit/>
          </a:bodyPr>
          <a:lstStyle/>
          <a:p>
            <a:r>
              <a:rPr lang="en-US" sz="1600" dirty="0" smtClean="0">
                <a:solidFill>
                  <a:srgbClr val="FF0000"/>
                </a:solidFill>
              </a:rPr>
              <a:t>N </a:t>
            </a:r>
            <a:endParaRPr lang="en-US" sz="1600" dirty="0"/>
          </a:p>
        </p:txBody>
      </p:sp>
      <p:sp>
        <p:nvSpPr>
          <p:cNvPr id="139" name="Rectangle 138"/>
          <p:cNvSpPr/>
          <p:nvPr/>
        </p:nvSpPr>
        <p:spPr>
          <a:xfrm>
            <a:off x="4417063" y="4094803"/>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3</a:t>
            </a:r>
            <a:r>
              <a:rPr lang="en-US" sz="1600" dirty="0" smtClean="0">
                <a:solidFill>
                  <a:schemeClr val="tx1"/>
                </a:solidFill>
                <a:sym typeface="Symbol" panose="05050102010706020507" pitchFamily="18" charset="2"/>
              </a:rPr>
              <a:t>  </a:t>
            </a:r>
            <a:r>
              <a:rPr lang="en-US" sz="1600" dirty="0" smtClean="0">
                <a:solidFill>
                  <a:schemeClr val="tx1"/>
                </a:solidFill>
              </a:rPr>
              <a:t>1 </a:t>
            </a:r>
            <a:r>
              <a:rPr lang="en-US" sz="1600" dirty="0" smtClean="0">
                <a:solidFill>
                  <a:srgbClr val="FF0000"/>
                </a:solidFill>
              </a:rPr>
              <a:t>C</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r>
              <a:rPr lang="en-US" sz="1600" baseline="-25000" dirty="0" smtClean="0">
                <a:solidFill>
                  <a:srgbClr val="FF0000"/>
                </a:solidFill>
                <a:sym typeface="Symbol" panose="05050102010706020507" pitchFamily="18" charset="2"/>
              </a:rPr>
              <a:t>21</a:t>
            </a:r>
            <a:endParaRPr lang="en-US" sz="1600" dirty="0" smtClean="0">
              <a:solidFill>
                <a:schemeClr val="tx1"/>
              </a:solidFill>
            </a:endParaRPr>
          </a:p>
        </p:txBody>
      </p:sp>
      <p:sp>
        <p:nvSpPr>
          <p:cNvPr id="140" name="Rectangle 139"/>
          <p:cNvSpPr/>
          <p:nvPr/>
        </p:nvSpPr>
        <p:spPr>
          <a:xfrm>
            <a:off x="3462003" y="4798802"/>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a:t>
            </a:r>
            <a:r>
              <a:rPr lang="en-US" sz="1600" dirty="0" err="1" smtClean="0">
                <a:solidFill>
                  <a:srgbClr val="FF0000"/>
                </a:solidFill>
              </a:rPr>
              <a:t>C</a:t>
            </a:r>
            <a:r>
              <a:rPr lang="en-US" sz="1600" dirty="0" err="1" smtClean="0">
                <a:solidFill>
                  <a:schemeClr val="tx1"/>
                </a:solidFill>
              </a:rPr>
              <a:t>,h,w</a:t>
            </a:r>
            <a:r>
              <a:rPr lang="en-US" sz="1600" dirty="0" smtClean="0">
                <a:solidFill>
                  <a:schemeClr val="tx1"/>
                </a:solidFill>
              </a:rPr>
              <a:t>]</a:t>
            </a:r>
            <a:endParaRPr lang="en-US" sz="1600" dirty="0">
              <a:solidFill>
                <a:schemeClr val="tx1"/>
              </a:solidFill>
            </a:endParaRPr>
          </a:p>
        </p:txBody>
      </p:sp>
      <p:sp>
        <p:nvSpPr>
          <p:cNvPr id="142" name="Rectangle 141"/>
          <p:cNvSpPr/>
          <p:nvPr/>
        </p:nvSpPr>
        <p:spPr>
          <a:xfrm>
            <a:off x="7106053" y="5032981"/>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1</a:t>
            </a:r>
            <a:r>
              <a:rPr lang="en-US" sz="1600" dirty="0" smtClean="0">
                <a:solidFill>
                  <a:schemeClr val="tx1"/>
                </a:solidFill>
                <a:sym typeface="Symbol" panose="05050102010706020507" pitchFamily="18" charset="2"/>
              </a:rPr>
              <a:t>  </a:t>
            </a:r>
            <a:r>
              <a:rPr lang="en-US" sz="1600" dirty="0" smtClean="0">
                <a:solidFill>
                  <a:schemeClr val="tx1"/>
                </a:solidFill>
              </a:rPr>
              <a:t>1 (</a:t>
            </a:r>
            <a:r>
              <a:rPr lang="en-US" sz="1600" dirty="0" smtClean="0">
                <a:solidFill>
                  <a:srgbClr val="FF0000"/>
                </a:solidFill>
                <a:sym typeface="Symbol" panose="05050102010706020507" pitchFamily="18" charset="2"/>
              </a:rPr>
              <a:t>C</a:t>
            </a:r>
            <a:r>
              <a:rPr lang="en-US" sz="1600" baseline="-25000" dirty="0" smtClean="0">
                <a:solidFill>
                  <a:srgbClr val="FF0000"/>
                </a:solidFill>
                <a:sym typeface="Symbol" panose="05050102010706020507" pitchFamily="18" charset="2"/>
              </a:rPr>
              <a:t>1</a:t>
            </a:r>
            <a:r>
              <a:rPr lang="en-US" sz="1600" dirty="0" smtClean="0">
                <a:solidFill>
                  <a:schemeClr val="tx1"/>
                </a:solidFill>
              </a:rPr>
              <a:t>+</a:t>
            </a:r>
            <a:r>
              <a:rPr lang="en-US" sz="1600" dirty="0" smtClean="0">
                <a:solidFill>
                  <a:srgbClr val="FF0000"/>
                </a:solidFill>
              </a:rPr>
              <a:t>C</a:t>
            </a:r>
            <a:r>
              <a:rPr lang="en-US" sz="1600" baseline="-25000" dirty="0" smtClean="0">
                <a:solidFill>
                  <a:srgbClr val="FF0000"/>
                </a:solidFill>
                <a:sym typeface="Symbol" panose="05050102010706020507" pitchFamily="18" charset="2"/>
              </a:rPr>
              <a:t>22</a:t>
            </a:r>
            <a:r>
              <a:rPr lang="en-US" sz="1600" dirty="0" smtClean="0">
                <a:solidFill>
                  <a:srgbClr val="FF0000"/>
                </a:solidFill>
              </a:rPr>
              <a:t>)</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endParaRPr lang="en-US" sz="1600" dirty="0" smtClean="0">
              <a:solidFill>
                <a:schemeClr val="tx1"/>
              </a:solidFill>
            </a:endParaRPr>
          </a:p>
        </p:txBody>
      </p:sp>
      <p:sp>
        <p:nvSpPr>
          <p:cNvPr id="144" name="Rectangle 143"/>
          <p:cNvSpPr/>
          <p:nvPr/>
        </p:nvSpPr>
        <p:spPr>
          <a:xfrm>
            <a:off x="4460521" y="5473523"/>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1</a:t>
            </a:r>
            <a:r>
              <a:rPr lang="en-US" sz="1600" dirty="0" smtClean="0">
                <a:solidFill>
                  <a:schemeClr val="tx1"/>
                </a:solidFill>
                <a:sym typeface="Symbol" panose="05050102010706020507" pitchFamily="18" charset="2"/>
              </a:rPr>
              <a:t>  </a:t>
            </a:r>
            <a:r>
              <a:rPr lang="en-US" sz="1600" dirty="0" smtClean="0">
                <a:solidFill>
                  <a:schemeClr val="tx1"/>
                </a:solidFill>
              </a:rPr>
              <a:t>1 </a:t>
            </a:r>
            <a:r>
              <a:rPr lang="en-US" sz="1600" dirty="0" smtClean="0">
                <a:solidFill>
                  <a:srgbClr val="FF0000"/>
                </a:solidFill>
              </a:rPr>
              <a:t>C</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r>
              <a:rPr lang="en-US" sz="1600" baseline="-25000" dirty="0" smtClean="0">
                <a:solidFill>
                  <a:srgbClr val="FF0000"/>
                </a:solidFill>
                <a:sym typeface="Symbol" panose="05050102010706020507" pitchFamily="18" charset="2"/>
              </a:rPr>
              <a:t>1</a:t>
            </a:r>
            <a:endParaRPr lang="en-US" sz="1600" dirty="0" smtClean="0">
              <a:solidFill>
                <a:schemeClr val="tx1"/>
              </a:solidFill>
            </a:endParaRPr>
          </a:p>
        </p:txBody>
      </p:sp>
      <p:cxnSp>
        <p:nvCxnSpPr>
          <p:cNvPr id="149" name="Elbow Connector 148"/>
          <p:cNvCxnSpPr>
            <a:stCxn id="140" idx="3"/>
            <a:endCxn id="144" idx="1"/>
          </p:cNvCxnSpPr>
          <p:nvPr/>
        </p:nvCxnSpPr>
        <p:spPr>
          <a:xfrm>
            <a:off x="3843468" y="5262665"/>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Elbow Connector 149"/>
          <p:cNvCxnSpPr>
            <a:stCxn id="144" idx="3"/>
            <a:endCxn id="142" idx="1"/>
          </p:cNvCxnSpPr>
          <p:nvPr/>
        </p:nvCxnSpPr>
        <p:spPr>
          <a:xfrm flipV="1">
            <a:off x="4967364" y="5688608"/>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Elbow Connector 155"/>
          <p:cNvCxnSpPr>
            <a:stCxn id="140" idx="3"/>
            <a:endCxn id="139" idx="1"/>
          </p:cNvCxnSpPr>
          <p:nvPr/>
        </p:nvCxnSpPr>
        <p:spPr>
          <a:xfrm flipV="1">
            <a:off x="3843468" y="4711025"/>
            <a:ext cx="573595" cy="55164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Elbow Connector 160"/>
          <p:cNvCxnSpPr>
            <a:stCxn id="139" idx="3"/>
            <a:endCxn id="142" idx="1"/>
          </p:cNvCxnSpPr>
          <p:nvPr/>
        </p:nvCxnSpPr>
        <p:spPr>
          <a:xfrm>
            <a:off x="4923906" y="4711025"/>
            <a:ext cx="2182147" cy="9775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3" name="Rectangle 162"/>
          <p:cNvSpPr/>
          <p:nvPr/>
        </p:nvSpPr>
        <p:spPr>
          <a:xfrm>
            <a:off x="5178483" y="4130796"/>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1</a:t>
            </a:r>
            <a:r>
              <a:rPr lang="en-US" sz="1600" dirty="0" smtClean="0">
                <a:solidFill>
                  <a:schemeClr val="tx1"/>
                </a:solidFill>
                <a:sym typeface="Symbol" panose="05050102010706020507" pitchFamily="18" charset="2"/>
              </a:rPr>
              <a:t>  </a:t>
            </a:r>
            <a:r>
              <a:rPr lang="en-US" sz="1600" dirty="0" smtClean="0">
                <a:solidFill>
                  <a:schemeClr val="tx1"/>
                </a:solidFill>
              </a:rPr>
              <a:t>3 </a:t>
            </a:r>
            <a:r>
              <a:rPr lang="en-US" sz="1600" dirty="0" smtClean="0">
                <a:solidFill>
                  <a:srgbClr val="FF0000"/>
                </a:solidFill>
              </a:rPr>
              <a:t>C</a:t>
            </a:r>
            <a:r>
              <a:rPr lang="en-US" sz="1600" baseline="-25000" dirty="0" smtClean="0">
                <a:solidFill>
                  <a:srgbClr val="FF0000"/>
                </a:solidFill>
              </a:rPr>
              <a:t>21</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r>
              <a:rPr lang="en-US" sz="1600" baseline="-25000" dirty="0" smtClean="0">
                <a:solidFill>
                  <a:srgbClr val="FF0000"/>
                </a:solidFill>
                <a:sym typeface="Symbol" panose="05050102010706020507" pitchFamily="18" charset="2"/>
              </a:rPr>
              <a:t>22</a:t>
            </a:r>
            <a:endParaRPr lang="en-US" sz="1600" dirty="0" smtClean="0">
              <a:solidFill>
                <a:schemeClr val="tx1"/>
              </a:solidFill>
            </a:endParaRPr>
          </a:p>
        </p:txBody>
      </p:sp>
      <p:cxnSp>
        <p:nvCxnSpPr>
          <p:cNvPr id="166" name="Straight Arrow Connector 165"/>
          <p:cNvCxnSpPr>
            <a:stCxn id="142" idx="3"/>
          </p:cNvCxnSpPr>
          <p:nvPr/>
        </p:nvCxnSpPr>
        <p:spPr>
          <a:xfrm flipV="1">
            <a:off x="7612896" y="5674554"/>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Rectangle 166"/>
          <p:cNvSpPr/>
          <p:nvPr/>
        </p:nvSpPr>
        <p:spPr>
          <a:xfrm>
            <a:off x="7957902" y="501659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1</a:t>
            </a:r>
            <a:r>
              <a:rPr lang="en-US" sz="1600" dirty="0" smtClean="0">
                <a:solidFill>
                  <a:schemeClr val="tx1"/>
                </a:solidFill>
                <a:sym typeface="Symbol" panose="05050102010706020507" pitchFamily="18" charset="2"/>
              </a:rPr>
              <a:t>  </a:t>
            </a:r>
            <a:r>
              <a:rPr lang="en-US" sz="1600" dirty="0" smtClean="0">
                <a:solidFill>
                  <a:schemeClr val="tx1"/>
                </a:solidFill>
              </a:rPr>
              <a:t>3 </a:t>
            </a:r>
            <a:r>
              <a:rPr lang="en-US" sz="1600" dirty="0" smtClean="0">
                <a:solidFill>
                  <a:srgbClr val="FF0000"/>
                </a:solidFill>
              </a:rPr>
              <a:t>C</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r>
              <a:rPr lang="en-US" sz="1600" baseline="-25000" dirty="0" smtClean="0">
                <a:solidFill>
                  <a:srgbClr val="FF0000"/>
                </a:solidFill>
                <a:sym typeface="Symbol" panose="05050102010706020507" pitchFamily="18" charset="2"/>
              </a:rPr>
              <a:t>31</a:t>
            </a:r>
            <a:endParaRPr lang="en-US" sz="1600" dirty="0" smtClean="0">
              <a:solidFill>
                <a:schemeClr val="tx1"/>
              </a:solidFill>
            </a:endParaRPr>
          </a:p>
        </p:txBody>
      </p:sp>
      <p:sp>
        <p:nvSpPr>
          <p:cNvPr id="168" name="Rectangle 167"/>
          <p:cNvSpPr/>
          <p:nvPr/>
        </p:nvSpPr>
        <p:spPr>
          <a:xfrm>
            <a:off x="8632479" y="501659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CONV 3</a:t>
            </a:r>
            <a:r>
              <a:rPr lang="en-US" sz="1600" dirty="0" smtClean="0">
                <a:solidFill>
                  <a:schemeClr val="tx1"/>
                </a:solidFill>
                <a:sym typeface="Symbol" panose="05050102010706020507" pitchFamily="18" charset="2"/>
              </a:rPr>
              <a:t>  </a:t>
            </a:r>
            <a:r>
              <a:rPr lang="en-US" sz="1600" dirty="0" smtClean="0">
                <a:solidFill>
                  <a:schemeClr val="tx1"/>
                </a:solidFill>
              </a:rPr>
              <a:t>1 </a:t>
            </a:r>
            <a:r>
              <a:rPr lang="en-US" sz="1600" dirty="0" smtClean="0">
                <a:solidFill>
                  <a:srgbClr val="FF0000"/>
                </a:solidFill>
              </a:rPr>
              <a:t>C</a:t>
            </a:r>
            <a:r>
              <a:rPr lang="en-US" sz="1600" baseline="-25000" dirty="0" smtClean="0">
                <a:solidFill>
                  <a:srgbClr val="FF0000"/>
                </a:solidFill>
              </a:rPr>
              <a:t>31</a:t>
            </a:r>
            <a:r>
              <a:rPr lang="en-US" sz="1600" dirty="0" smtClean="0">
                <a:solidFill>
                  <a:schemeClr val="tx1"/>
                </a:solidFill>
                <a:sym typeface="Symbol" panose="05050102010706020507" pitchFamily="18" charset="2"/>
              </a:rPr>
              <a:t></a:t>
            </a:r>
            <a:r>
              <a:rPr lang="en-US" sz="1600" dirty="0" smtClean="0">
                <a:solidFill>
                  <a:srgbClr val="FF0000"/>
                </a:solidFill>
                <a:sym typeface="Symbol" panose="05050102010706020507" pitchFamily="18" charset="2"/>
              </a:rPr>
              <a:t>C</a:t>
            </a:r>
            <a:endParaRPr lang="en-US" sz="1600" dirty="0" smtClean="0">
              <a:solidFill>
                <a:srgbClr val="FF0000"/>
              </a:solidFill>
            </a:endParaRPr>
          </a:p>
        </p:txBody>
      </p:sp>
      <p:sp>
        <p:nvSpPr>
          <p:cNvPr id="178" name="Rectangle 177"/>
          <p:cNvSpPr/>
          <p:nvPr/>
        </p:nvSpPr>
        <p:spPr>
          <a:xfrm>
            <a:off x="6172873" y="5084599"/>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sp>
        <p:nvSpPr>
          <p:cNvPr id="188" name="Rectangle 187"/>
          <p:cNvSpPr/>
          <p:nvPr/>
        </p:nvSpPr>
        <p:spPr>
          <a:xfrm>
            <a:off x="4020910" y="4043813"/>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9" name="Rectangle 188"/>
          <p:cNvSpPr/>
          <p:nvPr/>
        </p:nvSpPr>
        <p:spPr>
          <a:xfrm>
            <a:off x="6757020" y="4226476"/>
            <a:ext cx="1701107" cy="338554"/>
          </a:xfrm>
          <a:prstGeom prst="rect">
            <a:avLst/>
          </a:prstGeom>
        </p:spPr>
        <p:txBody>
          <a:bodyPr wrap="none">
            <a:spAutoFit/>
          </a:bodyPr>
          <a:lstStyle/>
          <a:p>
            <a:pPr algn="ctr"/>
            <a:r>
              <a:rPr lang="en-US" sz="1600" dirty="0" smtClean="0">
                <a:solidFill>
                  <a:schemeClr val="tx1"/>
                </a:solidFill>
              </a:rPr>
              <a:t>Back Bone Block </a:t>
            </a:r>
            <a:r>
              <a:rPr lang="en-US" sz="1600" dirty="0" smtClean="0">
                <a:solidFill>
                  <a:srgbClr val="FF0000"/>
                </a:solidFill>
              </a:rPr>
              <a:t>C</a:t>
            </a:r>
            <a:endParaRPr lang="en-US" sz="1600" dirty="0">
              <a:solidFill>
                <a:srgbClr val="FF0000"/>
              </a:solidFill>
            </a:endParaRPr>
          </a:p>
        </p:txBody>
      </p:sp>
      <p:sp>
        <p:nvSpPr>
          <p:cNvPr id="190" name="Rectangle 189"/>
          <p:cNvSpPr/>
          <p:nvPr/>
        </p:nvSpPr>
        <p:spPr>
          <a:xfrm>
            <a:off x="9481907" y="5208356"/>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a:t>
            </a:r>
            <a:r>
              <a:rPr lang="en-US" sz="1600" dirty="0" err="1" smtClean="0">
                <a:solidFill>
                  <a:srgbClr val="FF0000"/>
                </a:solidFill>
              </a:rPr>
              <a:t>C</a:t>
            </a:r>
            <a:r>
              <a:rPr lang="en-US" sz="1600" dirty="0" err="1" smtClean="0">
                <a:solidFill>
                  <a:schemeClr val="tx1"/>
                </a:solidFill>
              </a:rPr>
              <a:t>,h,w</a:t>
            </a:r>
            <a:r>
              <a:rPr lang="en-US" sz="1600" dirty="0" smtClean="0">
                <a:solidFill>
                  <a:schemeClr val="tx1"/>
                </a:solidFill>
              </a:rPr>
              <a:t>]</a:t>
            </a:r>
            <a:endParaRPr lang="en-US" sz="1600" dirty="0">
              <a:solidFill>
                <a:schemeClr val="tx1"/>
              </a:solidFill>
            </a:endParaRPr>
          </a:p>
        </p:txBody>
      </p:sp>
      <p:sp>
        <p:nvSpPr>
          <p:cNvPr id="36" name="TextBox 35"/>
          <p:cNvSpPr txBox="1"/>
          <p:nvPr/>
        </p:nvSpPr>
        <p:spPr>
          <a:xfrm>
            <a:off x="8885900" y="933674"/>
            <a:ext cx="2587568" cy="1569660"/>
          </a:xfrm>
          <a:prstGeom prst="rect">
            <a:avLst/>
          </a:prstGeom>
          <a:noFill/>
        </p:spPr>
        <p:txBody>
          <a:bodyPr wrap="none" rtlCol="0">
            <a:spAutoFit/>
          </a:bodyPr>
          <a:lstStyle/>
          <a:p>
            <a:pPr algn="ctr"/>
            <a:r>
              <a:rPr lang="en-US" sz="1600" u="sng" dirty="0" smtClean="0"/>
              <a:t>Parameters selection</a:t>
            </a:r>
            <a:r>
              <a:rPr lang="en-US" sz="1600" dirty="0" smtClean="0"/>
              <a:t>:</a:t>
            </a:r>
          </a:p>
          <a:p>
            <a:r>
              <a:rPr lang="en-US" sz="1600" dirty="0" smtClean="0">
                <a:solidFill>
                  <a:srgbClr val="FF0000"/>
                </a:solidFill>
              </a:rPr>
              <a:t>d</a:t>
            </a:r>
            <a:r>
              <a:rPr lang="en-US" sz="1600" baseline="-25000" dirty="0" smtClean="0">
                <a:solidFill>
                  <a:srgbClr val="FF0000"/>
                </a:solidFill>
              </a:rPr>
              <a:t>1 </a:t>
            </a:r>
            <a:r>
              <a:rPr lang="en-US" sz="1600" dirty="0" smtClean="0"/>
              <a:t>=192	</a:t>
            </a:r>
            <a:r>
              <a:rPr lang="en-US" sz="1600" dirty="0" smtClean="0">
                <a:solidFill>
                  <a:srgbClr val="FF0000"/>
                </a:solidFill>
              </a:rPr>
              <a:t>C   </a:t>
            </a:r>
            <a:r>
              <a:rPr lang="en-US" sz="1600" dirty="0" smtClean="0"/>
              <a:t>= 64     </a:t>
            </a:r>
            <a:r>
              <a:rPr lang="en-US" sz="1600" dirty="0">
                <a:solidFill>
                  <a:srgbClr val="FF0000"/>
                </a:solidFill>
              </a:rPr>
              <a:t>N </a:t>
            </a:r>
            <a:r>
              <a:rPr lang="en-US" sz="1600" dirty="0"/>
              <a:t>= </a:t>
            </a:r>
            <a:r>
              <a:rPr lang="en-US" sz="1600" dirty="0" smtClean="0"/>
              <a:t>24</a:t>
            </a:r>
            <a:endParaRPr lang="en-US" sz="1600" dirty="0"/>
          </a:p>
          <a:p>
            <a:r>
              <a:rPr lang="en-US" sz="1600" dirty="0" smtClean="0">
                <a:solidFill>
                  <a:srgbClr val="FF0000"/>
                </a:solidFill>
              </a:rPr>
              <a:t>d</a:t>
            </a:r>
            <a:r>
              <a:rPr lang="en-US" sz="1600" baseline="-25000" dirty="0" smtClean="0">
                <a:solidFill>
                  <a:srgbClr val="FF0000"/>
                </a:solidFill>
              </a:rPr>
              <a:t>2 </a:t>
            </a:r>
            <a:r>
              <a:rPr lang="en-US" sz="1600" dirty="0" smtClean="0"/>
              <a:t>= 32</a:t>
            </a:r>
            <a:r>
              <a:rPr lang="en-US" sz="1600" dirty="0"/>
              <a:t>	</a:t>
            </a:r>
            <a:r>
              <a:rPr lang="en-US" sz="1600" dirty="0" smtClean="0">
                <a:solidFill>
                  <a:srgbClr val="FF0000"/>
                </a:solidFill>
              </a:rPr>
              <a:t>C</a:t>
            </a:r>
            <a:r>
              <a:rPr lang="en-US" sz="1600" baseline="-25000" dirty="0" smtClean="0">
                <a:solidFill>
                  <a:srgbClr val="FF0000"/>
                </a:solidFill>
              </a:rPr>
              <a:t>1  </a:t>
            </a:r>
            <a:r>
              <a:rPr lang="en-US" sz="1600" dirty="0" smtClean="0"/>
              <a:t>=160    </a:t>
            </a:r>
            <a:r>
              <a:rPr lang="en-US" sz="1600" dirty="0" smtClean="0">
                <a:solidFill>
                  <a:srgbClr val="FF0000"/>
                </a:solidFill>
              </a:rPr>
              <a:t>d</a:t>
            </a:r>
            <a:r>
              <a:rPr lang="en-US" sz="1600" baseline="-25000" dirty="0" smtClean="0">
                <a:solidFill>
                  <a:srgbClr val="FF0000"/>
                </a:solidFill>
              </a:rPr>
              <a:t>6 </a:t>
            </a:r>
            <a:r>
              <a:rPr lang="en-US" sz="1600" dirty="0"/>
              <a:t>= </a:t>
            </a:r>
            <a:r>
              <a:rPr lang="en-US" sz="1600" dirty="0" smtClean="0"/>
              <a:t>48</a:t>
            </a:r>
            <a:endParaRPr lang="en-US" sz="1600" dirty="0"/>
          </a:p>
          <a:p>
            <a:r>
              <a:rPr lang="en-US" sz="1600" dirty="0" smtClean="0">
                <a:solidFill>
                  <a:srgbClr val="FF0000"/>
                </a:solidFill>
              </a:rPr>
              <a:t>d</a:t>
            </a:r>
            <a:r>
              <a:rPr lang="en-US" sz="1600" baseline="-25000" dirty="0" smtClean="0">
                <a:solidFill>
                  <a:srgbClr val="FF0000"/>
                </a:solidFill>
              </a:rPr>
              <a:t>3 </a:t>
            </a:r>
            <a:r>
              <a:rPr lang="en-US" sz="1600" dirty="0" smtClean="0"/>
              <a:t>= 16</a:t>
            </a:r>
            <a:r>
              <a:rPr lang="en-US" sz="1600" dirty="0"/>
              <a:t>	</a:t>
            </a:r>
            <a:r>
              <a:rPr lang="en-US" sz="1600" dirty="0" smtClean="0">
                <a:solidFill>
                  <a:srgbClr val="FF0000"/>
                </a:solidFill>
              </a:rPr>
              <a:t>C</a:t>
            </a:r>
            <a:r>
              <a:rPr lang="en-US" sz="1600" baseline="-25000" dirty="0" smtClean="0">
                <a:solidFill>
                  <a:srgbClr val="FF0000"/>
                </a:solidFill>
              </a:rPr>
              <a:t>21</a:t>
            </a:r>
            <a:r>
              <a:rPr lang="en-US" sz="1600" dirty="0" smtClean="0"/>
              <a:t>= 32</a:t>
            </a:r>
          </a:p>
          <a:p>
            <a:r>
              <a:rPr lang="en-US" sz="1600" dirty="0" smtClean="0">
                <a:solidFill>
                  <a:srgbClr val="FF0000"/>
                </a:solidFill>
              </a:rPr>
              <a:t>d</a:t>
            </a:r>
            <a:r>
              <a:rPr lang="en-US" sz="1600" baseline="-25000" dirty="0" smtClean="0">
                <a:solidFill>
                  <a:srgbClr val="FF0000"/>
                </a:solidFill>
              </a:rPr>
              <a:t>4 </a:t>
            </a:r>
            <a:r>
              <a:rPr lang="en-US" sz="1600" dirty="0" smtClean="0"/>
              <a:t>= 16</a:t>
            </a:r>
            <a:r>
              <a:rPr lang="en-US" sz="1600" dirty="0"/>
              <a:t>	</a:t>
            </a:r>
            <a:r>
              <a:rPr lang="en-US" sz="1600" dirty="0" smtClean="0">
                <a:solidFill>
                  <a:srgbClr val="FF0000"/>
                </a:solidFill>
              </a:rPr>
              <a:t>C</a:t>
            </a:r>
            <a:r>
              <a:rPr lang="en-US" sz="1600" baseline="-25000" dirty="0" smtClean="0">
                <a:solidFill>
                  <a:srgbClr val="FF0000"/>
                </a:solidFill>
              </a:rPr>
              <a:t>22</a:t>
            </a:r>
            <a:r>
              <a:rPr lang="en-US" sz="1600" dirty="0" smtClean="0"/>
              <a:t>= 32</a:t>
            </a:r>
          </a:p>
          <a:p>
            <a:r>
              <a:rPr lang="en-US" sz="1600" dirty="0" smtClean="0">
                <a:solidFill>
                  <a:srgbClr val="FF0000"/>
                </a:solidFill>
              </a:rPr>
              <a:t>d</a:t>
            </a:r>
            <a:r>
              <a:rPr lang="en-US" sz="1600" baseline="-25000" dirty="0" smtClean="0">
                <a:solidFill>
                  <a:srgbClr val="FF0000"/>
                </a:solidFill>
              </a:rPr>
              <a:t>5 </a:t>
            </a:r>
            <a:r>
              <a:rPr lang="en-US" sz="1600" dirty="0" smtClean="0"/>
              <a:t>= 16</a:t>
            </a:r>
            <a:r>
              <a:rPr lang="en-US" sz="1600" dirty="0"/>
              <a:t>	</a:t>
            </a:r>
            <a:r>
              <a:rPr lang="en-US" sz="1600" dirty="0" smtClean="0">
                <a:solidFill>
                  <a:srgbClr val="FF0000"/>
                </a:solidFill>
              </a:rPr>
              <a:t>C</a:t>
            </a:r>
            <a:r>
              <a:rPr lang="en-US" sz="1600" baseline="-25000" dirty="0" smtClean="0">
                <a:solidFill>
                  <a:srgbClr val="FF0000"/>
                </a:solidFill>
              </a:rPr>
              <a:t>31</a:t>
            </a:r>
            <a:r>
              <a:rPr lang="en-US" sz="1600" dirty="0" smtClean="0"/>
              <a:t>= 64</a:t>
            </a:r>
            <a:endParaRPr lang="en-US" sz="1600" dirty="0"/>
          </a:p>
        </p:txBody>
      </p:sp>
      <p:sp>
        <p:nvSpPr>
          <p:cNvPr id="80" name="Rectangle 79"/>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Crop</a:t>
            </a:r>
            <a:endParaRPr lang="en-US" sz="1600" dirty="0">
              <a:solidFill>
                <a:schemeClr val="tx1"/>
              </a:solidFill>
            </a:endParaRPr>
          </a:p>
        </p:txBody>
      </p:sp>
      <p:sp>
        <p:nvSpPr>
          <p:cNvPr id="83" name="Rectangle 82"/>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smtClean="0">
                <a:solidFill>
                  <a:schemeClr val="tx1"/>
                </a:solidFill>
              </a:rPr>
              <a:t>IPB [1]</a:t>
            </a:r>
            <a:endParaRPr lang="en-US" sz="1600" dirty="0">
              <a:solidFill>
                <a:schemeClr val="tx1"/>
              </a:solidFill>
            </a:endParaRPr>
          </a:p>
        </p:txBody>
      </p:sp>
      <p:sp>
        <p:nvSpPr>
          <p:cNvPr id="84" name="Rectangle 83"/>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dirty="0" smtClean="0">
                <a:solidFill>
                  <a:schemeClr val="tx1"/>
                </a:solidFill>
              </a:rPr>
              <a:t>3</a:t>
            </a:r>
            <a:r>
              <a:rPr lang="en-US" sz="1600" dirty="0" smtClean="0">
                <a:solidFill>
                  <a:schemeClr val="tx1"/>
                </a:solidFill>
                <a:sym typeface="Symbol" panose="05050102010706020507" pitchFamily="18" charset="2"/>
              </a:rPr>
              <a:t></a:t>
            </a:r>
            <a:r>
              <a:rPr lang="en-US" sz="1600" dirty="0" smtClean="0">
                <a:solidFill>
                  <a:schemeClr val="tx1"/>
                </a:solidFill>
              </a:rPr>
              <a:t>3,</a:t>
            </a:r>
            <a:r>
              <a:rPr lang="en-US" sz="1600" dirty="0" smtClean="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95" name="Rectangle 94"/>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smtClean="0">
                <a:solidFill>
                  <a:schemeClr val="tx1"/>
                </a:solidFill>
              </a:rPr>
              <a:t>PReLU</a:t>
            </a:r>
            <a:endParaRPr lang="en-US" sz="1600" dirty="0">
              <a:solidFill>
                <a:schemeClr val="tx1"/>
              </a:solidFill>
            </a:endParaRPr>
          </a:p>
        </p:txBody>
      </p:sp>
      <p:cxnSp>
        <p:nvCxnSpPr>
          <p:cNvPr id="97" name="Straight Arrow Connector 96"/>
          <p:cNvCxnSpPr>
            <a:stCxn id="83"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stCxn id="95" idx="3"/>
            <a:endCxn id="20"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Title 16"/>
          <p:cNvSpPr txBox="1">
            <a:spLocks/>
          </p:cNvSpPr>
          <p:nvPr/>
        </p:nvSpPr>
        <p:spPr>
          <a:xfrm>
            <a:off x="2411225" y="96980"/>
            <a:ext cx="7207508"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smtClean="0">
                <a:solidFill>
                  <a:srgbClr val="7030A0"/>
                </a:solidFill>
              </a:rPr>
              <a:t>Unified NNLF for High OP</a:t>
            </a:r>
            <a:endParaRPr lang="en-US" sz="4400" dirty="0"/>
          </a:p>
        </p:txBody>
      </p:sp>
      <p:sp>
        <p:nvSpPr>
          <p:cNvPr id="2" name="TextBox 1"/>
          <p:cNvSpPr txBox="1"/>
          <p:nvPr/>
        </p:nvSpPr>
        <p:spPr>
          <a:xfrm>
            <a:off x="489907" y="6131962"/>
            <a:ext cx="2460674" cy="646331"/>
          </a:xfrm>
          <a:prstGeom prst="rect">
            <a:avLst/>
          </a:prstGeom>
          <a:solidFill>
            <a:srgbClr val="FFFF00"/>
          </a:solidFill>
        </p:spPr>
        <p:txBody>
          <a:bodyPr wrap="none" rtlCol="0">
            <a:spAutoFit/>
          </a:bodyPr>
          <a:lstStyle/>
          <a:p>
            <a:r>
              <a:rPr lang="en-US" dirty="0" smtClean="0">
                <a:solidFill>
                  <a:srgbClr val="7030A0"/>
                </a:solidFill>
              </a:rPr>
              <a:t>~500 </a:t>
            </a:r>
            <a:r>
              <a:rPr lang="en-US" dirty="0" err="1" smtClean="0">
                <a:solidFill>
                  <a:srgbClr val="7030A0"/>
                </a:solidFill>
              </a:rPr>
              <a:t>kMAC</a:t>
            </a:r>
            <a:r>
              <a:rPr lang="en-US" dirty="0" smtClean="0">
                <a:solidFill>
                  <a:srgbClr val="7030A0"/>
                </a:solidFill>
              </a:rPr>
              <a:t>/</a:t>
            </a:r>
            <a:r>
              <a:rPr lang="en-US" dirty="0" err="1" smtClean="0">
                <a:solidFill>
                  <a:srgbClr val="7030A0"/>
                </a:solidFill>
              </a:rPr>
              <a:t>pxl</a:t>
            </a:r>
            <a:endParaRPr lang="en-US" dirty="0" smtClean="0">
              <a:solidFill>
                <a:srgbClr val="7030A0"/>
              </a:solidFill>
            </a:endParaRPr>
          </a:p>
          <a:p>
            <a:r>
              <a:rPr lang="en-US" dirty="0" smtClean="0">
                <a:solidFill>
                  <a:srgbClr val="7030A0"/>
                </a:solidFill>
              </a:rPr>
              <a:t>~10% RA </a:t>
            </a:r>
            <a:r>
              <a:rPr lang="en-US" dirty="0" err="1" smtClean="0">
                <a:solidFill>
                  <a:srgbClr val="7030A0"/>
                </a:solidFill>
              </a:rPr>
              <a:t>cfg</a:t>
            </a:r>
            <a:r>
              <a:rPr lang="en-US" dirty="0" smtClean="0">
                <a:solidFill>
                  <a:srgbClr val="7030A0"/>
                </a:solidFill>
              </a:rPr>
              <a:t> gain vs VVC</a:t>
            </a:r>
            <a:endParaRPr lang="en-US" dirty="0">
              <a:solidFill>
                <a:srgbClr val="7030A0"/>
              </a:solidFill>
            </a:endParaRPr>
          </a:p>
        </p:txBody>
      </p:sp>
      <p:sp>
        <p:nvSpPr>
          <p:cNvPr id="3" name="Rectangle 2"/>
          <p:cNvSpPr/>
          <p:nvPr/>
        </p:nvSpPr>
        <p:spPr>
          <a:xfrm>
            <a:off x="10179684" y="5514681"/>
            <a:ext cx="1926264" cy="1200329"/>
          </a:xfrm>
          <a:prstGeom prst="rect">
            <a:avLst/>
          </a:prstGeom>
          <a:solidFill>
            <a:srgbClr val="E4D2F2"/>
          </a:solidFill>
        </p:spPr>
        <p:txBody>
          <a:bodyPr wrap="square" rtlCol="0">
            <a:spAutoFit/>
          </a:bodyPr>
          <a:lstStyle/>
          <a:p>
            <a:r>
              <a:rPr lang="en-US" dirty="0" err="1" smtClean="0">
                <a:solidFill>
                  <a:srgbClr val="7030A0"/>
                </a:solidFill>
              </a:rPr>
              <a:t>Bytedance</a:t>
            </a:r>
            <a:r>
              <a:rPr lang="en-US" dirty="0" smtClean="0">
                <a:solidFill>
                  <a:srgbClr val="7030A0"/>
                </a:solidFill>
              </a:rPr>
              <a:t>, Ericson, Qualcomm, </a:t>
            </a:r>
            <a:r>
              <a:rPr lang="en-US" dirty="0" err="1" smtClean="0">
                <a:solidFill>
                  <a:srgbClr val="7030A0"/>
                </a:solidFill>
              </a:rPr>
              <a:t>Tencent</a:t>
            </a:r>
            <a:r>
              <a:rPr lang="en-US" dirty="0" smtClean="0">
                <a:solidFill>
                  <a:srgbClr val="7030A0"/>
                </a:solidFill>
              </a:rPr>
              <a:t>, ...</a:t>
            </a:r>
            <a:endParaRPr lang="en-US" dirty="0">
              <a:solidFill>
                <a:srgbClr val="7030A0"/>
              </a:solidFill>
            </a:endParaRPr>
          </a:p>
        </p:txBody>
      </p:sp>
      <p:sp>
        <p:nvSpPr>
          <p:cNvPr id="102" name="TextBox 101"/>
          <p:cNvSpPr txBox="1"/>
          <p:nvPr/>
        </p:nvSpPr>
        <p:spPr>
          <a:xfrm>
            <a:off x="10697559" y="488005"/>
            <a:ext cx="1325556" cy="369332"/>
          </a:xfrm>
          <a:prstGeom prst="rect">
            <a:avLst/>
          </a:prstGeom>
          <a:noFill/>
          <a:ln>
            <a:solidFill>
              <a:srgbClr val="7030A0"/>
            </a:solidFill>
          </a:ln>
        </p:spPr>
        <p:txBody>
          <a:bodyPr wrap="none" rtlCol="0">
            <a:spAutoFit/>
          </a:bodyPr>
          <a:lstStyle/>
          <a:p>
            <a:pPr algn="ctr"/>
            <a:r>
              <a:rPr lang="en-US" dirty="0" smtClean="0">
                <a:solidFill>
                  <a:srgbClr val="7030A0"/>
                </a:solidFill>
              </a:rPr>
              <a:t>in NNVC-5.0</a:t>
            </a:r>
          </a:p>
        </p:txBody>
      </p:sp>
    </p:spTree>
    <p:extLst>
      <p:ext uri="{BB962C8B-B14F-4D97-AF65-F5344CB8AC3E}">
        <p14:creationId xmlns:p14="http://schemas.microsoft.com/office/powerpoint/2010/main" val="295043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7030A0"/>
                </a:solidFill>
              </a:rPr>
              <a:t>Unified training methodology</a:t>
            </a:r>
          </a:p>
        </p:txBody>
      </p:sp>
      <p:sp>
        <p:nvSpPr>
          <p:cNvPr id="3" name="Content Placeholder 2"/>
          <p:cNvSpPr>
            <a:spLocks noGrp="1"/>
          </p:cNvSpPr>
          <p:nvPr>
            <p:ph idx="1"/>
          </p:nvPr>
        </p:nvSpPr>
        <p:spPr>
          <a:xfrm>
            <a:off x="264269" y="1845081"/>
            <a:ext cx="4006174" cy="4351338"/>
          </a:xfrm>
        </p:spPr>
        <p:txBody>
          <a:bodyPr>
            <a:normAutofit fontScale="40000" lnSpcReduction="20000"/>
          </a:bodyPr>
          <a:lstStyle/>
          <a:p>
            <a:pPr lvl="0"/>
            <a:r>
              <a:rPr lang="en-CA" u="sng" dirty="0"/>
              <a:t>Training Model stage </a:t>
            </a:r>
            <a:r>
              <a:rPr lang="en-CA" u="sng" dirty="0" smtClean="0"/>
              <a:t>I (</a:t>
            </a:r>
            <a:r>
              <a:rPr lang="en-CA" b="1" i="1" u="sng" dirty="0" smtClean="0"/>
              <a:t>Intra artifacts</a:t>
            </a:r>
            <a:r>
              <a:rPr lang="en-CA" u="sng" dirty="0" smtClean="0"/>
              <a:t>)</a:t>
            </a:r>
            <a:endParaRPr lang="en-US" dirty="0"/>
          </a:p>
          <a:p>
            <a:r>
              <a:rPr lang="en-CA" dirty="0"/>
              <a:t>Data extraction for intra from vanilla VTM</a:t>
            </a:r>
            <a:endParaRPr lang="en-US" dirty="0"/>
          </a:p>
          <a:p>
            <a:pPr lvl="1"/>
            <a:r>
              <a:rPr lang="en-CA" dirty="0"/>
              <a:t>encoder turns on md5sum, just NNVC-4.0 all NNVC tools disabled, </a:t>
            </a:r>
            <a:r>
              <a:rPr lang="en-CA" dirty="0" err="1"/>
              <a:t>encoder_intra_vtm.cfg</a:t>
            </a:r>
            <a:r>
              <a:rPr lang="en-CA" dirty="0"/>
              <a:t>, just first frame</a:t>
            </a:r>
            <a:endParaRPr lang="en-US" dirty="0"/>
          </a:p>
          <a:p>
            <a:pPr lvl="1"/>
            <a:r>
              <a:rPr lang="en-CA" dirty="0"/>
              <a:t>QPs = 22,27,32,37,42 + 19,24,29,34,39</a:t>
            </a:r>
            <a:endParaRPr lang="en-US" dirty="0"/>
          </a:p>
          <a:p>
            <a:pPr lvl="1"/>
            <a:r>
              <a:rPr lang="en-CA" dirty="0"/>
              <a:t>DIV2K (4:4:4 RGB </a:t>
            </a:r>
            <a:r>
              <a:rPr lang="en-CA" dirty="0">
                <a:sym typeface="Wingdings" panose="05000000000000000000" pitchFamily="2" charset="2"/>
              </a:rPr>
              <a:t></a:t>
            </a:r>
            <a:r>
              <a:rPr lang="en-CA" dirty="0"/>
              <a:t> YUV420 10 bits, version </a:t>
            </a:r>
            <a:r>
              <a:rPr lang="en-CA" dirty="0" err="1"/>
              <a:t>ffmpeg</a:t>
            </a:r>
            <a:r>
              <a:rPr lang="en-CA" dirty="0"/>
              <a:t> to be specified, script is part of NNVC SW)</a:t>
            </a:r>
            <a:endParaRPr lang="en-US" dirty="0"/>
          </a:p>
          <a:p>
            <a:pPr lvl="1"/>
            <a:r>
              <a:rPr lang="en-CA" dirty="0"/>
              <a:t>Rotation, flipping, down-sampling (script to be provided by </a:t>
            </a:r>
            <a:r>
              <a:rPr lang="en-CA" dirty="0" err="1"/>
              <a:t>ByteDance</a:t>
            </a:r>
            <a:r>
              <a:rPr lang="en-CA" dirty="0"/>
              <a:t> + list of output + md5sum) </a:t>
            </a:r>
            <a:endParaRPr lang="en-US" dirty="0"/>
          </a:p>
          <a:p>
            <a:pPr lvl="1"/>
            <a:r>
              <a:rPr lang="en-CA" dirty="0"/>
              <a:t>Reconstruction is extracted </a:t>
            </a:r>
            <a:r>
              <a:rPr lang="en-CA" u="sng" dirty="0"/>
              <a:t>before de-block</a:t>
            </a:r>
            <a:r>
              <a:rPr lang="en-CA" dirty="0"/>
              <a:t> </a:t>
            </a:r>
            <a:endParaRPr lang="en-US" dirty="0"/>
          </a:p>
          <a:p>
            <a:pPr lvl="1"/>
            <a:r>
              <a:rPr lang="en-CA" dirty="0"/>
              <a:t>All CTUs are extracted (except those on the border) </a:t>
            </a:r>
            <a:r>
              <a:rPr lang="en-CA" dirty="0">
                <a:sym typeface="Wingdings" panose="05000000000000000000" pitchFamily="2" charset="2"/>
              </a:rPr>
              <a:t></a:t>
            </a:r>
            <a:r>
              <a:rPr lang="en-CA" dirty="0"/>
              <a:t> list of md5sums (NNVC SW coordinators to provide) </a:t>
            </a:r>
            <a:r>
              <a:rPr lang="en-CA" dirty="0">
                <a:sym typeface="Wingdings" panose="05000000000000000000" pitchFamily="2" charset="2"/>
              </a:rPr>
              <a:t></a:t>
            </a:r>
            <a:r>
              <a:rPr lang="en-CA" dirty="0"/>
              <a:t> </a:t>
            </a:r>
            <a:r>
              <a:rPr lang="en-CA" u="sng" dirty="0"/>
              <a:t>10 days</a:t>
            </a:r>
            <a:endParaRPr lang="en-US" dirty="0"/>
          </a:p>
          <a:p>
            <a:pPr lvl="1"/>
            <a:r>
              <a:rPr lang="en-CA" u="sng" dirty="0"/>
              <a:t>Status check via e-mail</a:t>
            </a:r>
            <a:endParaRPr lang="en-US" dirty="0"/>
          </a:p>
          <a:p>
            <a:r>
              <a:rPr lang="en-CA" u="sng" dirty="0"/>
              <a:t>Model stage I</a:t>
            </a:r>
            <a:r>
              <a:rPr lang="en-CA" dirty="0"/>
              <a:t> training from scratch for Intra data: </a:t>
            </a:r>
            <a:endParaRPr lang="en-US" dirty="0"/>
          </a:p>
          <a:p>
            <a:pPr lvl="1"/>
            <a:r>
              <a:rPr lang="en-CA" dirty="0"/>
              <a:t>Random initialization (NNVC SW decide)</a:t>
            </a:r>
            <a:endParaRPr lang="en-US" dirty="0"/>
          </a:p>
          <a:p>
            <a:pPr lvl="1"/>
            <a:r>
              <a:rPr lang="en-CA" dirty="0"/>
              <a:t>Use all CTUs</a:t>
            </a:r>
            <a:endParaRPr lang="en-US" dirty="0"/>
          </a:p>
          <a:p>
            <a:pPr lvl="1"/>
            <a:r>
              <a:rPr lang="en-CA" dirty="0"/>
              <a:t>Learning Rate scheduler to be provided by Qualcomm </a:t>
            </a:r>
            <a:endParaRPr lang="en-US" dirty="0"/>
          </a:p>
          <a:p>
            <a:pPr lvl="1"/>
            <a:r>
              <a:rPr lang="en-CA" dirty="0"/>
              <a:t>Resume of training (track of learning rate, store check-points…, must be added to the training scripts) functionality is in training scripts to be adjusted for unified model</a:t>
            </a:r>
            <a:endParaRPr lang="en-US" dirty="0"/>
          </a:p>
          <a:p>
            <a:r>
              <a:rPr lang="en-CA" u="sng" dirty="0"/>
              <a:t>Status check via e-mail (learning curve) </a:t>
            </a:r>
            <a:r>
              <a:rPr lang="en-CA" dirty="0">
                <a:sym typeface="Wingdings" panose="05000000000000000000" pitchFamily="2" charset="2"/>
              </a:rPr>
              <a:t></a:t>
            </a:r>
            <a:r>
              <a:rPr lang="en-CA" dirty="0"/>
              <a:t> </a:t>
            </a:r>
            <a:r>
              <a:rPr lang="en-CA" u="sng" dirty="0"/>
              <a:t>10 days</a:t>
            </a:r>
            <a:endParaRPr lang="en-US" dirty="0"/>
          </a:p>
          <a:p>
            <a:r>
              <a:rPr lang="en-CA" i="1" dirty="0">
                <a:sym typeface="Wingdings" panose="05000000000000000000" pitchFamily="2" charset="2"/>
              </a:rPr>
              <a:t></a:t>
            </a:r>
            <a:r>
              <a:rPr lang="en-CA" i="1" dirty="0"/>
              <a:t> RA and all intra </a:t>
            </a:r>
            <a:r>
              <a:rPr lang="en-CA" i="1" dirty="0" err="1"/>
              <a:t>cfg</a:t>
            </a:r>
            <a:r>
              <a:rPr lang="en-CA" i="1" dirty="0"/>
              <a:t> results under AhG11 test condition (model uses only for Intra slice</a:t>
            </a:r>
            <a:r>
              <a:rPr lang="en-CA" i="1" dirty="0" smtClean="0"/>
              <a:t>)</a:t>
            </a:r>
            <a:endParaRPr lang="en-US" dirty="0"/>
          </a:p>
        </p:txBody>
      </p:sp>
      <p:sp>
        <p:nvSpPr>
          <p:cNvPr id="4" name="Content Placeholder 2"/>
          <p:cNvSpPr txBox="1">
            <a:spLocks/>
          </p:cNvSpPr>
          <p:nvPr/>
        </p:nvSpPr>
        <p:spPr>
          <a:xfrm>
            <a:off x="4162628" y="1845081"/>
            <a:ext cx="4006174" cy="4351338"/>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CA" u="sng" dirty="0"/>
              <a:t>Training Model stage II </a:t>
            </a:r>
            <a:r>
              <a:rPr lang="en-CA" u="sng" dirty="0" smtClean="0"/>
              <a:t>(</a:t>
            </a:r>
            <a:r>
              <a:rPr lang="en-CA" b="1" i="1" u="sng" dirty="0" smtClean="0"/>
              <a:t>Inter </a:t>
            </a:r>
            <a:r>
              <a:rPr lang="en-CA" b="1" i="1" u="sng" dirty="0"/>
              <a:t>artifacts</a:t>
            </a:r>
            <a:r>
              <a:rPr lang="en-CA" u="sng" dirty="0"/>
              <a:t>)</a:t>
            </a:r>
            <a:endParaRPr lang="en-US" dirty="0"/>
          </a:p>
          <a:p>
            <a:r>
              <a:rPr lang="en-CA" dirty="0" smtClean="0"/>
              <a:t>Data </a:t>
            </a:r>
            <a:r>
              <a:rPr lang="en-CA" dirty="0"/>
              <a:t>extraction with </a:t>
            </a:r>
            <a:r>
              <a:rPr lang="en-CA" dirty="0" smtClean="0"/>
              <a:t>model stage I: </a:t>
            </a:r>
            <a:endParaRPr lang="en-US" dirty="0"/>
          </a:p>
          <a:p>
            <a:pPr lvl="1"/>
            <a:r>
              <a:rPr lang="en-CA" dirty="0"/>
              <a:t>encoder turns on md5sum, NNVC-4.0 + </a:t>
            </a:r>
            <a:r>
              <a:rPr lang="en-CA" u="sng" dirty="0"/>
              <a:t>Model stage I </a:t>
            </a:r>
            <a:r>
              <a:rPr lang="en-CA" dirty="0"/>
              <a:t>for I-frames only, encoder_ra_model1.cfg, 65 frames (last is duplicated), Intra Period 64, GOP=32.</a:t>
            </a:r>
            <a:endParaRPr lang="en-US" dirty="0"/>
          </a:p>
          <a:p>
            <a:pPr lvl="1"/>
            <a:r>
              <a:rPr lang="en-CA" dirty="0"/>
              <a:t>QPs = 22,27,32,37,42 </a:t>
            </a:r>
            <a:endParaRPr lang="en-US" dirty="0"/>
          </a:p>
          <a:p>
            <a:pPr lvl="1"/>
            <a:r>
              <a:rPr lang="en-CA" dirty="0"/>
              <a:t>List of sequences</a:t>
            </a:r>
            <a:endParaRPr lang="en-US" dirty="0"/>
          </a:p>
          <a:p>
            <a:pPr lvl="2"/>
            <a:r>
              <a:rPr lang="en-CA" dirty="0"/>
              <a:t>TVD: 65 frames, 20 sequences (</a:t>
            </a:r>
            <a:r>
              <a:rPr lang="en-CA" dirty="0" err="1"/>
              <a:t>Tencent</a:t>
            </a:r>
            <a:r>
              <a:rPr lang="en-CA" dirty="0"/>
              <a:t> provides list of sequences with md5sum)</a:t>
            </a:r>
            <a:endParaRPr lang="en-US" dirty="0"/>
          </a:p>
          <a:p>
            <a:pPr lvl="2"/>
            <a:r>
              <a:rPr lang="en-CA" dirty="0"/>
              <a:t> BVI (YUV420), 620 sequences (</a:t>
            </a:r>
            <a:r>
              <a:rPr lang="en-CA" dirty="0" err="1"/>
              <a:t>Bytedance</a:t>
            </a:r>
            <a:r>
              <a:rPr lang="en-CA" dirty="0"/>
              <a:t> provides list of sequences with md5sum + script for duplication last frame duplicated)</a:t>
            </a:r>
            <a:endParaRPr lang="en-US" dirty="0"/>
          </a:p>
          <a:p>
            <a:pPr lvl="2"/>
            <a:r>
              <a:rPr lang="en-CA" dirty="0"/>
              <a:t>All reconstructed CTU are extracted </a:t>
            </a:r>
            <a:r>
              <a:rPr lang="en-CA" u="sng" dirty="0"/>
              <a:t>before de-block</a:t>
            </a:r>
            <a:r>
              <a:rPr lang="en-CA" dirty="0"/>
              <a:t> , list of frames to be provided by </a:t>
            </a:r>
            <a:r>
              <a:rPr lang="en-CA" dirty="0" err="1"/>
              <a:t>Tencent</a:t>
            </a:r>
            <a:r>
              <a:rPr lang="en-CA" dirty="0"/>
              <a:t> and </a:t>
            </a:r>
            <a:r>
              <a:rPr lang="en-CA" dirty="0" err="1"/>
              <a:t>Bytedance</a:t>
            </a:r>
            <a:r>
              <a:rPr lang="en-CA" dirty="0"/>
              <a:t> (after check) + DVI2K training data as in training stage I</a:t>
            </a:r>
            <a:endParaRPr lang="en-US" dirty="0"/>
          </a:p>
          <a:p>
            <a:pPr lvl="1"/>
            <a:r>
              <a:rPr lang="en-CA" u="sng" dirty="0"/>
              <a:t>Status check via e-mail</a:t>
            </a:r>
            <a:r>
              <a:rPr lang="en-CA" dirty="0"/>
              <a:t>  </a:t>
            </a:r>
            <a:r>
              <a:rPr lang="en-CA" dirty="0">
                <a:sym typeface="Wingdings" panose="05000000000000000000" pitchFamily="2" charset="2"/>
              </a:rPr>
              <a:t></a:t>
            </a:r>
            <a:r>
              <a:rPr lang="en-CA" dirty="0"/>
              <a:t> </a:t>
            </a:r>
            <a:r>
              <a:rPr lang="en-CA" u="sng" dirty="0"/>
              <a:t>10 days</a:t>
            </a:r>
            <a:endParaRPr lang="en-US" dirty="0"/>
          </a:p>
          <a:p>
            <a:r>
              <a:rPr lang="en-CA" u="sng" dirty="0"/>
              <a:t>Model stage II</a:t>
            </a:r>
            <a:r>
              <a:rPr lang="en-CA" dirty="0"/>
              <a:t> training with extracted data:</a:t>
            </a:r>
            <a:endParaRPr lang="en-US" dirty="0"/>
          </a:p>
          <a:p>
            <a:pPr lvl="1"/>
            <a:r>
              <a:rPr lang="en-CA" dirty="0"/>
              <a:t>Random initialization (NNVC SW decide)</a:t>
            </a:r>
            <a:endParaRPr lang="en-US" dirty="0"/>
          </a:p>
          <a:p>
            <a:pPr lvl="1"/>
            <a:r>
              <a:rPr lang="en-CA" dirty="0"/>
              <a:t>Use all CTUs</a:t>
            </a:r>
            <a:endParaRPr lang="en-US" dirty="0"/>
          </a:p>
          <a:p>
            <a:pPr lvl="1"/>
            <a:r>
              <a:rPr lang="en-CA" dirty="0"/>
              <a:t>Rotation and flipping is part of training already</a:t>
            </a:r>
            <a:endParaRPr lang="en-US" dirty="0"/>
          </a:p>
          <a:p>
            <a:pPr lvl="1"/>
            <a:r>
              <a:rPr lang="en-CA" dirty="0"/>
              <a:t>Learning Rate scheduler to be provided by Qualcomm </a:t>
            </a:r>
            <a:endParaRPr lang="en-US" dirty="0"/>
          </a:p>
          <a:p>
            <a:pPr lvl="1"/>
            <a:r>
              <a:rPr lang="en-CA" dirty="0"/>
              <a:t>Resume of training (track of learning rate, store check-points…, must be added to the training scripts) functionality is in training scripts to be adjusted for unified model</a:t>
            </a:r>
            <a:endParaRPr lang="en-US" dirty="0"/>
          </a:p>
          <a:p>
            <a:r>
              <a:rPr lang="en-CA" i="1" dirty="0">
                <a:sym typeface="Wingdings" panose="05000000000000000000" pitchFamily="2" charset="2"/>
              </a:rPr>
              <a:t></a:t>
            </a:r>
            <a:r>
              <a:rPr lang="en-CA" i="1" dirty="0"/>
              <a:t> RA and all intra  </a:t>
            </a:r>
            <a:r>
              <a:rPr lang="en-CA" i="1" dirty="0" err="1"/>
              <a:t>cfg</a:t>
            </a:r>
            <a:r>
              <a:rPr lang="en-CA" i="1" dirty="0"/>
              <a:t> results under AhG11 test condition</a:t>
            </a:r>
            <a:endParaRPr lang="en-US" dirty="0"/>
          </a:p>
          <a:p>
            <a:r>
              <a:rPr lang="en-CA" u="sng" dirty="0"/>
              <a:t>Status check via e-mail (learning curve) (likely telco will be needed) </a:t>
            </a:r>
            <a:r>
              <a:rPr lang="en-CA" u="sng" dirty="0">
                <a:sym typeface="Wingdings" panose="05000000000000000000" pitchFamily="2" charset="2"/>
              </a:rPr>
              <a:t></a:t>
            </a:r>
            <a:r>
              <a:rPr lang="en-CA" u="sng" dirty="0"/>
              <a:t>decide next stage </a:t>
            </a:r>
            <a:r>
              <a:rPr lang="en-CA" dirty="0"/>
              <a:t> </a:t>
            </a:r>
            <a:r>
              <a:rPr lang="en-CA" dirty="0">
                <a:sym typeface="Wingdings" panose="05000000000000000000" pitchFamily="2" charset="2"/>
              </a:rPr>
              <a:t></a:t>
            </a:r>
            <a:r>
              <a:rPr lang="en-CA" dirty="0"/>
              <a:t> </a:t>
            </a:r>
            <a:r>
              <a:rPr lang="en-CA" u="sng" dirty="0"/>
              <a:t>10 days</a:t>
            </a:r>
            <a:endParaRPr lang="en-US" dirty="0"/>
          </a:p>
        </p:txBody>
      </p:sp>
      <p:sp>
        <p:nvSpPr>
          <p:cNvPr id="5" name="Content Placeholder 2"/>
          <p:cNvSpPr txBox="1">
            <a:spLocks/>
          </p:cNvSpPr>
          <p:nvPr/>
        </p:nvSpPr>
        <p:spPr>
          <a:xfrm>
            <a:off x="8060987" y="1845081"/>
            <a:ext cx="4006174" cy="4351338"/>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u="sng" dirty="0"/>
              <a:t>Training Model stage III </a:t>
            </a:r>
            <a:r>
              <a:rPr lang="en-CA" u="sng" dirty="0" smtClean="0"/>
              <a:t>(</a:t>
            </a:r>
            <a:r>
              <a:rPr lang="en-CA" b="1" i="1" u="sng" dirty="0" smtClean="0"/>
              <a:t>coding with NN enhanced ref. pic.</a:t>
            </a:r>
            <a:r>
              <a:rPr lang="en-CA" u="sng" dirty="0" smtClean="0"/>
              <a:t>)</a:t>
            </a:r>
            <a:endParaRPr lang="en-US" dirty="0"/>
          </a:p>
          <a:p>
            <a:r>
              <a:rPr lang="en-CA" dirty="0"/>
              <a:t>Data extraction with </a:t>
            </a:r>
            <a:r>
              <a:rPr lang="en-CA" u="sng" dirty="0"/>
              <a:t>Model stage II</a:t>
            </a:r>
            <a:r>
              <a:rPr lang="en-CA" dirty="0"/>
              <a:t>: </a:t>
            </a:r>
            <a:endParaRPr lang="en-US" dirty="0"/>
          </a:p>
          <a:p>
            <a:pPr lvl="1"/>
            <a:r>
              <a:rPr lang="en-CA" dirty="0"/>
              <a:t>encoder turns on md5sum, NNVC-4.0 + </a:t>
            </a:r>
            <a:r>
              <a:rPr lang="en-CA" u="sng" dirty="0"/>
              <a:t>Model stage II (</a:t>
            </a:r>
            <a:r>
              <a:rPr lang="en-CA" dirty="0"/>
              <a:t>both Intra and Inter frames), encoder_ra_model1.cfg, 65 frames (last is duplicated), Intra Period 64, GOP=32.</a:t>
            </a:r>
            <a:endParaRPr lang="en-US" dirty="0"/>
          </a:p>
          <a:p>
            <a:pPr lvl="1"/>
            <a:r>
              <a:rPr lang="en-CA" dirty="0"/>
              <a:t>QPs = 22,27,32,37,42 </a:t>
            </a:r>
            <a:endParaRPr lang="en-US" dirty="0"/>
          </a:p>
          <a:p>
            <a:pPr lvl="1"/>
            <a:r>
              <a:rPr lang="en-CA" dirty="0"/>
              <a:t>List of sequences</a:t>
            </a:r>
            <a:endParaRPr lang="en-US" dirty="0"/>
          </a:p>
          <a:p>
            <a:pPr lvl="2"/>
            <a:r>
              <a:rPr lang="en-CA" dirty="0"/>
              <a:t>TVD: 65 frames, 20 sequences (</a:t>
            </a:r>
            <a:r>
              <a:rPr lang="en-CA" dirty="0" err="1"/>
              <a:t>Tencent</a:t>
            </a:r>
            <a:r>
              <a:rPr lang="en-CA" dirty="0"/>
              <a:t> provides list of sequences with md5sum)</a:t>
            </a:r>
            <a:endParaRPr lang="en-US" dirty="0"/>
          </a:p>
          <a:p>
            <a:pPr lvl="2"/>
            <a:r>
              <a:rPr lang="en-CA" dirty="0"/>
              <a:t> BVI (YUV420), 620 sequences (</a:t>
            </a:r>
            <a:r>
              <a:rPr lang="en-CA" dirty="0" err="1"/>
              <a:t>Bytedance</a:t>
            </a:r>
            <a:r>
              <a:rPr lang="en-CA" dirty="0"/>
              <a:t> provides list of sequences with md5sum +  script for duplication last frame duplicated)</a:t>
            </a:r>
            <a:endParaRPr lang="en-US" dirty="0"/>
          </a:p>
          <a:p>
            <a:pPr lvl="2"/>
            <a:r>
              <a:rPr lang="en-CA" dirty="0"/>
              <a:t>ALL reconstructed CTU are extracted </a:t>
            </a:r>
            <a:r>
              <a:rPr lang="en-CA" u="sng" dirty="0"/>
              <a:t>before de-block</a:t>
            </a:r>
            <a:r>
              <a:rPr lang="en-CA" dirty="0"/>
              <a:t> , list of frames to be provided by </a:t>
            </a:r>
            <a:r>
              <a:rPr lang="en-CA" dirty="0" err="1"/>
              <a:t>Tencent</a:t>
            </a:r>
            <a:r>
              <a:rPr lang="en-CA" dirty="0"/>
              <a:t> and </a:t>
            </a:r>
            <a:r>
              <a:rPr lang="en-CA" dirty="0" err="1"/>
              <a:t>Bytedance</a:t>
            </a:r>
            <a:r>
              <a:rPr lang="en-CA" dirty="0"/>
              <a:t> (after check) + DVI2K training data as in training stage I</a:t>
            </a:r>
            <a:endParaRPr lang="en-US" dirty="0"/>
          </a:p>
          <a:p>
            <a:pPr lvl="1"/>
            <a:r>
              <a:rPr lang="en-CA" u="sng" dirty="0"/>
              <a:t>Status check via e-mail </a:t>
            </a:r>
            <a:r>
              <a:rPr lang="en-CA" dirty="0">
                <a:sym typeface="Wingdings" panose="05000000000000000000" pitchFamily="2" charset="2"/>
              </a:rPr>
              <a:t></a:t>
            </a:r>
            <a:r>
              <a:rPr lang="en-CA" dirty="0"/>
              <a:t> </a:t>
            </a:r>
            <a:r>
              <a:rPr lang="en-CA" u="sng" dirty="0"/>
              <a:t>10 </a:t>
            </a:r>
            <a:r>
              <a:rPr lang="en-CA" u="sng" dirty="0" smtClean="0"/>
              <a:t>days</a:t>
            </a:r>
            <a:endParaRPr lang="en-US" dirty="0"/>
          </a:p>
          <a:p>
            <a:r>
              <a:rPr lang="en-CA" dirty="0"/>
              <a:t>Model </a:t>
            </a:r>
            <a:r>
              <a:rPr lang="en-CA" i="1" dirty="0"/>
              <a:t>Stage III</a:t>
            </a:r>
            <a:r>
              <a:rPr lang="en-CA" dirty="0"/>
              <a:t> training with extracted data:</a:t>
            </a:r>
            <a:endParaRPr lang="en-US" dirty="0"/>
          </a:p>
          <a:p>
            <a:pPr lvl="1"/>
            <a:r>
              <a:rPr lang="en-CA" dirty="0"/>
              <a:t>Random initialization (NNVC SW decide)</a:t>
            </a:r>
            <a:endParaRPr lang="en-US" dirty="0"/>
          </a:p>
          <a:p>
            <a:pPr lvl="1"/>
            <a:r>
              <a:rPr lang="en-CA" dirty="0"/>
              <a:t>Use all CTUs</a:t>
            </a:r>
            <a:endParaRPr lang="en-US" dirty="0"/>
          </a:p>
          <a:p>
            <a:pPr lvl="1"/>
            <a:r>
              <a:rPr lang="en-CA" dirty="0"/>
              <a:t>Rotation and flipping is part of training already (on the fly augmentation)</a:t>
            </a:r>
            <a:endParaRPr lang="en-US" dirty="0"/>
          </a:p>
          <a:p>
            <a:pPr lvl="1"/>
            <a:r>
              <a:rPr lang="en-CA" dirty="0"/>
              <a:t>Learning Rate scheduler to be provided by Qualcomm </a:t>
            </a:r>
            <a:endParaRPr lang="en-US" dirty="0"/>
          </a:p>
          <a:p>
            <a:pPr lvl="1"/>
            <a:r>
              <a:rPr lang="en-CA" dirty="0"/>
              <a:t>Resume of training (track of learning rate, store check-points…, must be added to the training scripts) functionality is in training scripts to be adjusted for unified model</a:t>
            </a:r>
            <a:endParaRPr lang="en-US" dirty="0"/>
          </a:p>
          <a:p>
            <a:r>
              <a:rPr lang="en-CA" i="1" dirty="0">
                <a:sym typeface="Wingdings" panose="05000000000000000000" pitchFamily="2" charset="2"/>
              </a:rPr>
              <a:t></a:t>
            </a:r>
            <a:r>
              <a:rPr lang="en-CA" i="1" dirty="0"/>
              <a:t> RA and all intra  </a:t>
            </a:r>
            <a:r>
              <a:rPr lang="en-CA" i="1" dirty="0" err="1"/>
              <a:t>cfg</a:t>
            </a:r>
            <a:r>
              <a:rPr lang="en-CA" i="1" dirty="0"/>
              <a:t> results under AhG11 test condition</a:t>
            </a:r>
            <a:endParaRPr lang="en-US" dirty="0"/>
          </a:p>
          <a:p>
            <a:r>
              <a:rPr lang="en-CA" u="sng" dirty="0"/>
              <a:t>Status check via e-mail (learning curve) + </a:t>
            </a:r>
            <a:r>
              <a:rPr lang="en-CA" u="sng" dirty="0" smtClean="0"/>
              <a:t>telco </a:t>
            </a:r>
            <a:r>
              <a:rPr lang="en-CA" dirty="0">
                <a:sym typeface="Wingdings" panose="05000000000000000000" pitchFamily="2" charset="2"/>
              </a:rPr>
              <a:t></a:t>
            </a:r>
            <a:r>
              <a:rPr lang="en-CA" dirty="0"/>
              <a:t> </a:t>
            </a:r>
            <a:r>
              <a:rPr lang="en-CA" u="sng" dirty="0"/>
              <a:t>10 </a:t>
            </a:r>
            <a:r>
              <a:rPr lang="en-CA" u="sng" dirty="0" smtClean="0"/>
              <a:t>days </a:t>
            </a:r>
            <a:endParaRPr lang="en-US" dirty="0"/>
          </a:p>
        </p:txBody>
      </p:sp>
      <p:sp>
        <p:nvSpPr>
          <p:cNvPr id="6" name="TextBox 5"/>
          <p:cNvSpPr txBox="1"/>
          <p:nvPr/>
        </p:nvSpPr>
        <p:spPr>
          <a:xfrm>
            <a:off x="543871" y="6350812"/>
            <a:ext cx="11104258" cy="369332"/>
          </a:xfrm>
          <a:prstGeom prst="rect">
            <a:avLst/>
          </a:prstGeom>
          <a:noFill/>
        </p:spPr>
        <p:txBody>
          <a:bodyPr wrap="none" rtlCol="0">
            <a:spAutoFit/>
          </a:bodyPr>
          <a:lstStyle/>
          <a:p>
            <a:r>
              <a:rPr lang="en-US" dirty="0" smtClean="0">
                <a:solidFill>
                  <a:srgbClr val="0070C0"/>
                </a:solidFill>
              </a:rPr>
              <a:t>SW prepared by JVET - </a:t>
            </a:r>
            <a:r>
              <a:rPr lang="en-US" dirty="0" err="1" smtClean="0">
                <a:solidFill>
                  <a:srgbClr val="0070C0"/>
                </a:solidFill>
              </a:rPr>
              <a:t>AhG</a:t>
            </a:r>
            <a:r>
              <a:rPr lang="en-US" dirty="0" smtClean="0">
                <a:solidFill>
                  <a:srgbClr val="0070C0"/>
                </a:solidFill>
              </a:rPr>
              <a:t> 14, announced, training to performed by at least 5 companies in parallel (== cross-check) </a:t>
            </a:r>
            <a:endParaRPr lang="en-US" dirty="0">
              <a:solidFill>
                <a:srgbClr val="0070C0"/>
              </a:solidFill>
            </a:endParaRPr>
          </a:p>
        </p:txBody>
      </p:sp>
    </p:spTree>
    <p:extLst>
      <p:ext uri="{BB962C8B-B14F-4D97-AF65-F5344CB8AC3E}">
        <p14:creationId xmlns:p14="http://schemas.microsoft.com/office/powerpoint/2010/main" val="25327568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004" y="287303"/>
            <a:ext cx="1867711" cy="1325563"/>
          </a:xfrm>
        </p:spPr>
        <p:txBody>
          <a:bodyPr>
            <a:normAutofit fontScale="90000"/>
          </a:bodyPr>
          <a:lstStyle/>
          <a:p>
            <a:r>
              <a:rPr lang="en-US" dirty="0" smtClean="0"/>
              <a:t>New EE1</a:t>
            </a:r>
            <a:br>
              <a:rPr lang="en-US" dirty="0" smtClean="0"/>
            </a:br>
            <a:r>
              <a:rPr lang="en-US" dirty="0" smtClean="0"/>
              <a:t>tests</a:t>
            </a:r>
            <a:endParaRPr lang="en-US" dirty="0"/>
          </a:p>
        </p:txBody>
      </p:sp>
      <p:pic>
        <p:nvPicPr>
          <p:cNvPr id="5" name="Picture 4"/>
          <p:cNvPicPr>
            <a:picLocks noChangeAspect="1"/>
          </p:cNvPicPr>
          <p:nvPr/>
        </p:nvPicPr>
        <p:blipFill>
          <a:blip r:embed="rId2"/>
          <a:stretch>
            <a:fillRect/>
          </a:stretch>
        </p:blipFill>
        <p:spPr>
          <a:xfrm>
            <a:off x="1782897" y="159898"/>
            <a:ext cx="10163175" cy="6343650"/>
          </a:xfrm>
          <a:prstGeom prst="rect">
            <a:avLst/>
          </a:prstGeom>
        </p:spPr>
      </p:pic>
    </p:spTree>
    <p:extLst>
      <p:ext uri="{BB962C8B-B14F-4D97-AF65-F5344CB8AC3E}">
        <p14:creationId xmlns:p14="http://schemas.microsoft.com/office/powerpoint/2010/main" val="16975616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JVET NNVC activities</a:t>
            </a:r>
            <a:endParaRPr lang="en-US" dirty="0"/>
          </a:p>
        </p:txBody>
      </p:sp>
      <p:sp>
        <p:nvSpPr>
          <p:cNvPr id="3" name="Content Placeholder 2"/>
          <p:cNvSpPr>
            <a:spLocks noGrp="1"/>
          </p:cNvSpPr>
          <p:nvPr>
            <p:ph idx="1"/>
          </p:nvPr>
        </p:nvSpPr>
        <p:spPr>
          <a:xfrm>
            <a:off x="203200" y="1729845"/>
            <a:ext cx="4307254" cy="4987477"/>
          </a:xfrm>
        </p:spPr>
        <p:txBody>
          <a:bodyPr>
            <a:normAutofit fontScale="47500" lnSpcReduction="20000"/>
          </a:bodyPr>
          <a:lstStyle/>
          <a:p>
            <a:r>
              <a:rPr lang="en-CA" b="1" dirty="0"/>
              <a:t>Neural network-based video coding (AHG11)</a:t>
            </a:r>
            <a:endParaRPr lang="en-US" dirty="0"/>
          </a:p>
          <a:p>
            <a:r>
              <a:rPr lang="en-CA" dirty="0"/>
              <a:t>(</a:t>
            </a:r>
            <a:r>
              <a:rPr lang="en-CA" u="sng" dirty="0">
                <a:hlinkClick r:id="rId2"/>
              </a:rPr>
              <a:t>jvet@lists.rwth-aachen.de</a:t>
            </a:r>
            <a:r>
              <a:rPr lang="en-CA" dirty="0"/>
              <a:t>)</a:t>
            </a:r>
            <a:endParaRPr lang="en-US" dirty="0"/>
          </a:p>
          <a:p>
            <a:pPr lvl="0"/>
            <a:r>
              <a:rPr lang="en-CA" dirty="0"/>
              <a:t>Evaluate and quantify the performance improvement potential of NN-based video coding technologies compared to existing video coding standards such as VVC, including both individual coding tools and novel architectures.</a:t>
            </a:r>
            <a:endParaRPr lang="en-US" dirty="0"/>
          </a:p>
          <a:p>
            <a:pPr lvl="0"/>
            <a:r>
              <a:rPr lang="en-CA" dirty="0"/>
              <a:t>Discuss potential refinements of the test conditions for NN-based video coding in JVET-AD2016. Generate and distribute anchor encoding, and develop supporting software as needed.</a:t>
            </a:r>
            <a:endParaRPr lang="en-US" dirty="0"/>
          </a:p>
          <a:p>
            <a:pPr lvl="0"/>
            <a:r>
              <a:rPr lang="en-CA" dirty="0"/>
              <a:t>Study the impact of training (including the impact of loss functions) on the performance of candidate technologies, and identify suitable material for testing and training.</a:t>
            </a:r>
            <a:endParaRPr lang="en-US" dirty="0"/>
          </a:p>
          <a:p>
            <a:pPr lvl="0"/>
            <a:r>
              <a:rPr lang="en-CA" dirty="0"/>
              <a:t>Analyse complexity characteristics, perform complexity analysis, and develop complexity reductions of candidate technology.</a:t>
            </a:r>
            <a:endParaRPr lang="en-US" dirty="0"/>
          </a:p>
          <a:p>
            <a:pPr lvl="0"/>
            <a:r>
              <a:rPr lang="en-CA" dirty="0"/>
              <a:t>Finalize and discuss the EE on neural network-based video coding.</a:t>
            </a:r>
            <a:endParaRPr lang="en-US" dirty="0"/>
          </a:p>
          <a:p>
            <a:pPr lvl="0"/>
            <a:r>
              <a:rPr lang="en-CA" dirty="0"/>
              <a:t>Coordinate with other relevant groups, including SC29/AG5 on the evaluation and assessment of visual quality, and AHG12 on the interaction with ECM coding tools. If possible, prepare encodings with combinations of tools included in the NNVC software for visual quality assessment at the next meeting.</a:t>
            </a:r>
            <a:endParaRPr lang="en-US" dirty="0"/>
          </a:p>
          <a:p>
            <a:pPr lvl="0"/>
            <a:r>
              <a:rPr lang="en-CA" dirty="0"/>
              <a:t>Coordinate with AHG14 on items related to NNVC software development</a:t>
            </a:r>
            <a:r>
              <a:rPr lang="en-CA" dirty="0" smtClean="0"/>
              <a:t>.</a:t>
            </a:r>
            <a:endParaRPr lang="en-US" dirty="0"/>
          </a:p>
        </p:txBody>
      </p:sp>
      <p:sp>
        <p:nvSpPr>
          <p:cNvPr id="4" name="Content Placeholder 2"/>
          <p:cNvSpPr txBox="1">
            <a:spLocks/>
          </p:cNvSpPr>
          <p:nvPr/>
        </p:nvSpPr>
        <p:spPr>
          <a:xfrm>
            <a:off x="4510454" y="1729845"/>
            <a:ext cx="3953933" cy="4987476"/>
          </a:xfrm>
          <a:prstGeom prst="rect">
            <a:avLst/>
          </a:prstGeom>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b="1" dirty="0"/>
              <a:t>NNVC software development (AHG14)</a:t>
            </a:r>
            <a:endParaRPr lang="en-US" dirty="0"/>
          </a:p>
          <a:p>
            <a:r>
              <a:rPr lang="en-CA" dirty="0"/>
              <a:t>(</a:t>
            </a:r>
            <a:r>
              <a:rPr lang="en-CA" u="sng" dirty="0">
                <a:hlinkClick r:id="rId2"/>
              </a:rPr>
              <a:t>jvet@lists.rwth-aachen.de</a:t>
            </a:r>
            <a:r>
              <a:rPr lang="en-CA" dirty="0"/>
              <a:t>)</a:t>
            </a:r>
            <a:endParaRPr lang="en-US" dirty="0"/>
          </a:p>
          <a:p>
            <a:pPr lvl="0"/>
            <a:r>
              <a:rPr lang="en-CA" dirty="0"/>
              <a:t>Coordinate development of the NNVC software and associated configuration files.</a:t>
            </a:r>
            <a:endParaRPr lang="en-US" dirty="0"/>
          </a:p>
          <a:p>
            <a:pPr lvl="0"/>
            <a:r>
              <a:rPr lang="en-CA" dirty="0"/>
              <a:t>Prepare and deliver NNVC-5.0 software version and the reference configuration encodings according to the NNVC common test conditions as described in JVET-AD2016.</a:t>
            </a:r>
            <a:endParaRPr lang="en-US" dirty="0"/>
          </a:p>
          <a:p>
            <a:pPr lvl="0"/>
            <a:r>
              <a:rPr lang="en-CA" dirty="0"/>
              <a:t>Investigate combinations of tools included in the NNVC software, prepare and release anchor data for all configurations of the software, including anchor for High Operation Point configuration.</a:t>
            </a:r>
            <a:endParaRPr lang="en-US" dirty="0"/>
          </a:p>
          <a:p>
            <a:pPr lvl="0"/>
            <a:r>
              <a:rPr lang="en-CA" dirty="0"/>
              <a:t>Study and maintain the SADL (Small </a:t>
            </a:r>
            <a:r>
              <a:rPr lang="en-CA" dirty="0" err="1"/>
              <a:t>Adhoc</a:t>
            </a:r>
            <a:r>
              <a:rPr lang="en-CA" dirty="0"/>
              <a:t> Deep-Learning Library). Identify gaps in functionality and develop improvements as needed.</a:t>
            </a:r>
            <a:endParaRPr lang="en-US" dirty="0"/>
          </a:p>
          <a:p>
            <a:pPr lvl="0"/>
            <a:r>
              <a:rPr lang="en-CA" dirty="0"/>
              <a:t>Coordinate with NNVC algorithm and software description (JVET-AD2019) editors to identify any mismatches between software and description document, suggest further updates to the description document as appropriate.</a:t>
            </a:r>
            <a:endParaRPr lang="en-US" dirty="0"/>
          </a:p>
          <a:p>
            <a:pPr lvl="0"/>
            <a:r>
              <a:rPr lang="en-CA" dirty="0"/>
              <a:t>Develop the software basis for High Operation Point in NNVC-5.1 as described in JVET-AD0380.</a:t>
            </a:r>
            <a:endParaRPr lang="en-US" dirty="0"/>
          </a:p>
          <a:p>
            <a:pPr lvl="0"/>
            <a:r>
              <a:rPr lang="en-CA" dirty="0"/>
              <a:t>Coordinate with AHG11 on items related to NNVC activities.</a:t>
            </a:r>
            <a:endParaRPr lang="en-US" dirty="0"/>
          </a:p>
        </p:txBody>
      </p:sp>
      <p:sp>
        <p:nvSpPr>
          <p:cNvPr id="5" name="Rectangle 4"/>
          <p:cNvSpPr/>
          <p:nvPr/>
        </p:nvSpPr>
        <p:spPr>
          <a:xfrm>
            <a:off x="8623298" y="1470914"/>
            <a:ext cx="3386667" cy="5055230"/>
          </a:xfrm>
          <a:prstGeom prst="rect">
            <a:avLst/>
          </a:prstGeom>
        </p:spPr>
        <p:txBody>
          <a:bodyPr wrap="square">
            <a:spAutoFit/>
          </a:bodyPr>
          <a:lstStyle/>
          <a:p>
            <a:pPr marL="1005840" indent="-1005840" algn="just">
              <a:spcBef>
                <a:spcPts val="1200"/>
              </a:spcBef>
              <a:spcAft>
                <a:spcPts val="300"/>
              </a:spcAft>
            </a:pPr>
            <a:r>
              <a:rPr lang="en-CA" sz="1300" b="1" u="sng" dirty="0" smtClean="0">
                <a:latin typeface="Times New Roman" panose="02020603050405020304" pitchFamily="18" charset="0"/>
                <a:ea typeface="Times New Roman" panose="02020603050405020304" pitchFamily="18" charset="0"/>
              </a:rPr>
              <a:t>Documents: </a:t>
            </a:r>
            <a:endParaRPr lang="en-CA" sz="1300" b="1" u="sng" dirty="0">
              <a:latin typeface="Times New Roman" panose="02020603050405020304" pitchFamily="18" charset="0"/>
              <a:ea typeface="Times New Roman" panose="02020603050405020304" pitchFamily="18" charset="0"/>
              <a:hlinkClick r:id="rId3"/>
            </a:endParaRPr>
          </a:p>
          <a:p>
            <a:pPr marL="1005840" marR="0" indent="-1005840" algn="just">
              <a:spcBef>
                <a:spcPts val="1200"/>
              </a:spcBef>
              <a:spcAft>
                <a:spcPts val="300"/>
              </a:spcAft>
            </a:pPr>
            <a:r>
              <a:rPr lang="en-CA" sz="1300" b="1" u="sng" dirty="0" smtClean="0">
                <a:solidFill>
                  <a:srgbClr val="0000FF"/>
                </a:solidFill>
                <a:latin typeface="Times New Roman" panose="02020603050405020304" pitchFamily="18" charset="0"/>
                <a:ea typeface="Times New Roman" panose="02020603050405020304" pitchFamily="18" charset="0"/>
                <a:hlinkClick r:id="rId4"/>
              </a:rPr>
              <a:t>JVET-AD2016</a:t>
            </a:r>
            <a:r>
              <a:rPr lang="en-CA" sz="1300" b="1" dirty="0" smtClean="0">
                <a:latin typeface="Times New Roman" panose="02020603050405020304" pitchFamily="18" charset="0"/>
                <a:ea typeface="Times New Roman" panose="02020603050405020304" pitchFamily="18" charset="0"/>
              </a:rPr>
              <a:t> </a:t>
            </a:r>
            <a:r>
              <a:rPr lang="en-CA" sz="1300" b="1" dirty="0">
                <a:latin typeface="Times New Roman" panose="02020603050405020304" pitchFamily="18" charset="0"/>
                <a:ea typeface="Times New Roman" panose="02020603050405020304" pitchFamily="18" charset="0"/>
              </a:rPr>
              <a:t>Common test conditions and evaluation procedures for neural network-based video coding technology </a:t>
            </a:r>
            <a:r>
              <a:rPr lang="en-CA" sz="1300" dirty="0">
                <a:latin typeface="Times New Roman" panose="02020603050405020304" pitchFamily="18" charset="0"/>
                <a:ea typeface="Times New Roman" panose="02020603050405020304" pitchFamily="18" charset="0"/>
              </a:rPr>
              <a:t>[E. Alshina, R.-L. Liao, S. Liu, A. </a:t>
            </a:r>
            <a:r>
              <a:rPr lang="en-CA" sz="1300" dirty="0" smtClean="0">
                <a:latin typeface="Times New Roman" panose="02020603050405020304" pitchFamily="18" charset="0"/>
                <a:ea typeface="Times New Roman" panose="02020603050405020304" pitchFamily="18" charset="0"/>
              </a:rPr>
              <a:t>Segall]</a:t>
            </a:r>
          </a:p>
          <a:p>
            <a:pPr marL="1005840" indent="-1005840" algn="just">
              <a:spcBef>
                <a:spcPts val="1200"/>
              </a:spcBef>
              <a:spcAft>
                <a:spcPts val="300"/>
              </a:spcAft>
            </a:pPr>
            <a:r>
              <a:rPr lang="en-CA" sz="1300" b="1" u="sng" dirty="0" smtClean="0">
                <a:solidFill>
                  <a:srgbClr val="0000FF"/>
                </a:solidFill>
                <a:latin typeface="Times New Roman" panose="02020603050405020304" pitchFamily="18" charset="0"/>
                <a:ea typeface="Times New Roman" panose="02020603050405020304" pitchFamily="18" charset="0"/>
                <a:hlinkClick r:id="rId5"/>
              </a:rPr>
              <a:t>JVET-AD2023</a:t>
            </a:r>
            <a:r>
              <a:rPr lang="en-CA" sz="1300" b="1" dirty="0" smtClean="0"/>
              <a:t> </a:t>
            </a:r>
            <a:r>
              <a:rPr lang="en-CA" sz="1300" b="1" dirty="0" smtClean="0">
                <a:latin typeface="Times New Roman" panose="02020603050405020304" pitchFamily="18" charset="0"/>
                <a:ea typeface="Times New Roman" panose="02020603050405020304" pitchFamily="18" charset="0"/>
              </a:rPr>
              <a:t>Exploration experiment on neural network-based video coding (EE1) </a:t>
            </a:r>
            <a:r>
              <a:rPr lang="en-CA" sz="1300" dirty="0" smtClean="0">
                <a:latin typeface="Times New Roman" panose="02020603050405020304" pitchFamily="18" charset="0"/>
                <a:ea typeface="Times New Roman" panose="02020603050405020304" pitchFamily="18" charset="0"/>
              </a:rPr>
              <a:t>[E. Alshina, F. Galpin, Y. Li, D. Rusanovskyy, M. Santamaria, J. Ström, L. Wang, Z. </a:t>
            </a:r>
            <a:r>
              <a:rPr lang="en-CA" sz="1300" dirty="0" err="1" smtClean="0">
                <a:latin typeface="Times New Roman" panose="02020603050405020304" pitchFamily="18" charset="0"/>
                <a:ea typeface="Times New Roman" panose="02020603050405020304" pitchFamily="18" charset="0"/>
              </a:rPr>
              <a:t>Xie</a:t>
            </a:r>
            <a:r>
              <a:rPr lang="en-CA" sz="1300" dirty="0" smtClean="0">
                <a:latin typeface="Times New Roman" panose="02020603050405020304" pitchFamily="18" charset="0"/>
                <a:ea typeface="Times New Roman" panose="02020603050405020304" pitchFamily="18" charset="0"/>
              </a:rPr>
              <a:t>]</a:t>
            </a:r>
          </a:p>
          <a:p>
            <a:pPr marL="1005840" indent="-1005840" algn="just">
              <a:spcBef>
                <a:spcPts val="1200"/>
              </a:spcBef>
              <a:spcAft>
                <a:spcPts val="300"/>
              </a:spcAft>
            </a:pPr>
            <a:r>
              <a:rPr lang="en-CA" sz="1300" b="1" u="sng" dirty="0">
                <a:solidFill>
                  <a:srgbClr val="0000FF"/>
                </a:solidFill>
                <a:latin typeface="Times New Roman" panose="02020603050405020304" pitchFamily="18" charset="0"/>
                <a:ea typeface="Times New Roman" panose="02020603050405020304" pitchFamily="18" charset="0"/>
                <a:hlinkClick r:id="rId6"/>
              </a:rPr>
              <a:t>JVET-AD2019</a:t>
            </a:r>
            <a:r>
              <a:rPr lang="en-CA" sz="1300" b="1" dirty="0"/>
              <a:t> </a:t>
            </a:r>
            <a:r>
              <a:rPr lang="en-CA" sz="1300" b="1" dirty="0">
                <a:latin typeface="Times New Roman" panose="02020603050405020304" pitchFamily="18" charset="0"/>
                <a:ea typeface="Times New Roman" panose="02020603050405020304" pitchFamily="18" charset="0"/>
              </a:rPr>
              <a:t>Description of algorithms and software in neural network-based video coding (NNVC) version 3 </a:t>
            </a:r>
            <a:r>
              <a:rPr lang="en-CA" sz="1300" dirty="0">
                <a:latin typeface="Times New Roman" panose="02020603050405020304" pitchFamily="18" charset="0"/>
                <a:ea typeface="Times New Roman" panose="02020603050405020304" pitchFamily="18" charset="0"/>
              </a:rPr>
              <a:t>[F. Galpin, Y. Li, D. Rusanovskyy, J. Ström, L. Wang</a:t>
            </a:r>
            <a:r>
              <a:rPr lang="en-CA" sz="1300" dirty="0" smtClean="0">
                <a:latin typeface="Times New Roman" panose="02020603050405020304" pitchFamily="18" charset="0"/>
                <a:ea typeface="Times New Roman" panose="02020603050405020304" pitchFamily="18" charset="0"/>
              </a:rPr>
              <a:t>]</a:t>
            </a:r>
            <a:endParaRPr lang="en-US" sz="1300" dirty="0">
              <a:latin typeface="Times New Roman" panose="02020603050405020304" pitchFamily="18" charset="0"/>
              <a:ea typeface="Times New Roman" panose="02020603050405020304" pitchFamily="18" charset="0"/>
            </a:endParaRPr>
          </a:p>
          <a:p>
            <a:pPr marL="1005840" marR="0" indent="-1005840" algn="just">
              <a:spcBef>
                <a:spcPts val="1200"/>
              </a:spcBef>
              <a:spcAft>
                <a:spcPts val="300"/>
              </a:spcAft>
            </a:pPr>
            <a:r>
              <a:rPr lang="en-CA" sz="1300" b="1" u="sng" dirty="0" smtClean="0">
                <a:latin typeface="Times New Roman" panose="02020603050405020304" pitchFamily="18" charset="0"/>
                <a:ea typeface="Times New Roman" panose="02020603050405020304" pitchFamily="18" charset="0"/>
              </a:rPr>
              <a:t>SW location: </a:t>
            </a:r>
            <a:endParaRPr lang="en-CA" sz="1300" b="1" u="sng" dirty="0" smtClean="0">
              <a:latin typeface="Times New Roman" panose="02020603050405020304" pitchFamily="18" charset="0"/>
              <a:ea typeface="Times New Roman" panose="02020603050405020304" pitchFamily="18" charset="0"/>
              <a:hlinkClick r:id="rId3"/>
            </a:endParaRPr>
          </a:p>
          <a:p>
            <a:pPr marL="1005840" marR="0" indent="-1005840" algn="just">
              <a:spcBef>
                <a:spcPts val="1200"/>
              </a:spcBef>
              <a:spcAft>
                <a:spcPts val="300"/>
              </a:spcAft>
            </a:pPr>
            <a:r>
              <a:rPr lang="en-CA" sz="1300" b="1" dirty="0" smtClean="0">
                <a:latin typeface="Times New Roman" panose="02020603050405020304" pitchFamily="18" charset="0"/>
                <a:ea typeface="Times New Roman" panose="02020603050405020304" pitchFamily="18" charset="0"/>
                <a:hlinkClick r:id="rId3"/>
              </a:rPr>
              <a:t>https</a:t>
            </a:r>
            <a:r>
              <a:rPr lang="en-CA" sz="1300" b="1" dirty="0">
                <a:latin typeface="Times New Roman" panose="02020603050405020304" pitchFamily="18" charset="0"/>
                <a:ea typeface="Times New Roman" panose="02020603050405020304" pitchFamily="18" charset="0"/>
                <a:hlinkClick r:id="rId3"/>
              </a:rPr>
              <a:t>://vcgit.hhi.fraunhofer.de/jvet-ahg-nnvc</a:t>
            </a:r>
            <a:r>
              <a:rPr lang="en-CA" sz="1300" b="1" dirty="0" smtClean="0">
                <a:latin typeface="Times New Roman" panose="02020603050405020304" pitchFamily="18" charset="0"/>
                <a:ea typeface="Times New Roman" panose="02020603050405020304" pitchFamily="18" charset="0"/>
                <a:hlinkClick r:id="rId3"/>
              </a:rPr>
              <a:t>/</a:t>
            </a:r>
            <a:r>
              <a:rPr lang="en-CA" sz="1300" b="1" dirty="0" smtClean="0">
                <a:latin typeface="Times New Roman" panose="02020603050405020304" pitchFamily="18" charset="0"/>
                <a:ea typeface="Times New Roman" panose="02020603050405020304" pitchFamily="18" charset="0"/>
              </a:rPr>
              <a:t> </a:t>
            </a:r>
            <a:endParaRPr lang="en-CA" sz="1300"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70541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NN-based video coding visually</a:t>
            </a:r>
            <a:endParaRPr lang="en-US" dirty="0"/>
          </a:p>
        </p:txBody>
      </p:sp>
      <p:sp>
        <p:nvSpPr>
          <p:cNvPr id="4" name="Rectangle 3"/>
          <p:cNvSpPr/>
          <p:nvPr/>
        </p:nvSpPr>
        <p:spPr>
          <a:xfrm>
            <a:off x="9886667" y="6176963"/>
            <a:ext cx="1467133" cy="369332"/>
          </a:xfrm>
          <a:prstGeom prst="rect">
            <a:avLst/>
          </a:prstGeom>
        </p:spPr>
        <p:txBody>
          <a:bodyPr wrap="none">
            <a:spAutoFit/>
          </a:bodyPr>
          <a:lstStyle/>
          <a:p>
            <a:r>
              <a:rPr lang="en-US" dirty="0">
                <a:latin typeface="Arial" panose="020B0604020202020204" pitchFamily="34" charset="0"/>
                <a:hlinkClick r:id="rId2"/>
              </a:rPr>
              <a:t>JVET-Z0053</a:t>
            </a:r>
            <a:endParaRPr lang="en-US" dirty="0"/>
          </a:p>
        </p:txBody>
      </p:sp>
      <p:pic>
        <p:nvPicPr>
          <p:cNvPr id="8" name="Picture 7"/>
          <p:cNvPicPr>
            <a:picLocks noChangeAspect="1"/>
          </p:cNvPicPr>
          <p:nvPr/>
        </p:nvPicPr>
        <p:blipFill>
          <a:blip r:embed="rId3"/>
          <a:stretch>
            <a:fillRect/>
          </a:stretch>
        </p:blipFill>
        <p:spPr>
          <a:xfrm>
            <a:off x="214312" y="1797692"/>
            <a:ext cx="5476875" cy="2132282"/>
          </a:xfrm>
          <a:prstGeom prst="rect">
            <a:avLst/>
          </a:prstGeom>
        </p:spPr>
      </p:pic>
      <p:pic>
        <p:nvPicPr>
          <p:cNvPr id="9" name="Picture 8"/>
          <p:cNvPicPr>
            <a:picLocks noChangeAspect="1"/>
          </p:cNvPicPr>
          <p:nvPr/>
        </p:nvPicPr>
        <p:blipFill>
          <a:blip r:embed="rId4"/>
          <a:stretch>
            <a:fillRect/>
          </a:stretch>
        </p:blipFill>
        <p:spPr>
          <a:xfrm>
            <a:off x="214312" y="3750162"/>
            <a:ext cx="5700724" cy="2090853"/>
          </a:xfrm>
          <a:prstGeom prst="rect">
            <a:avLst/>
          </a:prstGeom>
        </p:spPr>
      </p:pic>
      <p:pic>
        <p:nvPicPr>
          <p:cNvPr id="10" name="Picture 9"/>
          <p:cNvPicPr>
            <a:picLocks noChangeAspect="1"/>
          </p:cNvPicPr>
          <p:nvPr/>
        </p:nvPicPr>
        <p:blipFill>
          <a:blip r:embed="rId5"/>
          <a:stretch>
            <a:fillRect/>
          </a:stretch>
        </p:blipFill>
        <p:spPr>
          <a:xfrm>
            <a:off x="6219825" y="1690688"/>
            <a:ext cx="5353050" cy="1885950"/>
          </a:xfrm>
          <a:prstGeom prst="rect">
            <a:avLst/>
          </a:prstGeom>
        </p:spPr>
      </p:pic>
      <p:sp>
        <p:nvSpPr>
          <p:cNvPr id="11" name="TextBox 10"/>
          <p:cNvSpPr txBox="1"/>
          <p:nvPr/>
        </p:nvSpPr>
        <p:spPr>
          <a:xfrm>
            <a:off x="214312" y="5761145"/>
            <a:ext cx="3400162" cy="830997"/>
          </a:xfrm>
          <a:prstGeom prst="rect">
            <a:avLst/>
          </a:prstGeom>
          <a:noFill/>
        </p:spPr>
        <p:txBody>
          <a:bodyPr wrap="none" rtlCol="0">
            <a:spAutoFit/>
          </a:bodyPr>
          <a:lstStyle/>
          <a:p>
            <a:r>
              <a:rPr lang="en-US" sz="1200" u="sng" dirty="0" smtClean="0"/>
              <a:t>In total  24 cases (videos/rate points) were viewed</a:t>
            </a:r>
            <a:r>
              <a:rPr lang="en-US" sz="1200" dirty="0" smtClean="0"/>
              <a:t>: </a:t>
            </a:r>
          </a:p>
          <a:p>
            <a:r>
              <a:rPr lang="en-US" sz="1200" dirty="0" smtClean="0"/>
              <a:t>14 </a:t>
            </a:r>
            <a:r>
              <a:rPr lang="en-US" sz="1200" dirty="0"/>
              <a:t>–</a:t>
            </a:r>
            <a:r>
              <a:rPr lang="en-US" sz="1200" dirty="0" smtClean="0"/>
              <a:t> NNLF#0 looks better than anchor </a:t>
            </a:r>
          </a:p>
          <a:p>
            <a:r>
              <a:rPr lang="en-US" sz="1200" dirty="0" smtClean="0"/>
              <a:t>10 </a:t>
            </a:r>
            <a:r>
              <a:rPr lang="en-US" sz="1200" dirty="0"/>
              <a:t>– </a:t>
            </a:r>
            <a:r>
              <a:rPr lang="en-US" sz="1200" dirty="0" smtClean="0"/>
              <a:t> NNLF</a:t>
            </a:r>
            <a:r>
              <a:rPr lang="en-US" sz="1200" dirty="0"/>
              <a:t>#0</a:t>
            </a:r>
            <a:r>
              <a:rPr lang="en-US" sz="1200" dirty="0" smtClean="0"/>
              <a:t> ~ anchor </a:t>
            </a:r>
          </a:p>
          <a:p>
            <a:r>
              <a:rPr lang="en-US" sz="1200" dirty="0" smtClean="0"/>
              <a:t>0  – NNLF</a:t>
            </a:r>
            <a:r>
              <a:rPr lang="en-US" sz="1200" dirty="0"/>
              <a:t>#0</a:t>
            </a:r>
            <a:r>
              <a:rPr lang="en-US" sz="1200" dirty="0" smtClean="0"/>
              <a:t> </a:t>
            </a:r>
            <a:r>
              <a:rPr lang="en-US" sz="1200" dirty="0"/>
              <a:t>looks </a:t>
            </a:r>
            <a:r>
              <a:rPr lang="en-US" sz="1200" dirty="0" smtClean="0"/>
              <a:t>worse than anchor</a:t>
            </a:r>
            <a:endParaRPr lang="en-US" sz="1200" dirty="0"/>
          </a:p>
        </p:txBody>
      </p:sp>
      <p:sp>
        <p:nvSpPr>
          <p:cNvPr id="12" name="TextBox 11"/>
          <p:cNvSpPr txBox="1"/>
          <p:nvPr/>
        </p:nvSpPr>
        <p:spPr>
          <a:xfrm>
            <a:off x="3773813" y="5761464"/>
            <a:ext cx="3554948" cy="830997"/>
          </a:xfrm>
          <a:prstGeom prst="rect">
            <a:avLst/>
          </a:prstGeom>
          <a:noFill/>
        </p:spPr>
        <p:txBody>
          <a:bodyPr wrap="none" rtlCol="0">
            <a:spAutoFit/>
          </a:bodyPr>
          <a:lstStyle/>
          <a:p>
            <a:r>
              <a:rPr lang="en-US" sz="1200" dirty="0" smtClean="0"/>
              <a:t> </a:t>
            </a:r>
          </a:p>
          <a:p>
            <a:r>
              <a:rPr lang="en-US" sz="1200" dirty="0" smtClean="0"/>
              <a:t>9 </a:t>
            </a:r>
            <a:r>
              <a:rPr lang="en-US" sz="1200" dirty="0"/>
              <a:t>–</a:t>
            </a:r>
            <a:r>
              <a:rPr lang="en-US" sz="1200" dirty="0" smtClean="0"/>
              <a:t> NNLF#1 looks better than anchor </a:t>
            </a:r>
          </a:p>
          <a:p>
            <a:r>
              <a:rPr lang="en-US" sz="1200" dirty="0" smtClean="0"/>
              <a:t>14 </a:t>
            </a:r>
            <a:r>
              <a:rPr lang="en-US" sz="1200" dirty="0"/>
              <a:t>– </a:t>
            </a:r>
            <a:r>
              <a:rPr lang="en-US" sz="1200" dirty="0" smtClean="0"/>
              <a:t> NNLF</a:t>
            </a:r>
            <a:r>
              <a:rPr lang="en-US" sz="1200" dirty="0"/>
              <a:t>F#1</a:t>
            </a:r>
            <a:r>
              <a:rPr lang="en-US" sz="1200" dirty="0" smtClean="0"/>
              <a:t> ~ anchor </a:t>
            </a:r>
          </a:p>
          <a:p>
            <a:r>
              <a:rPr lang="en-US" sz="1200" dirty="0" smtClean="0"/>
              <a:t>1  – NNLF</a:t>
            </a:r>
            <a:r>
              <a:rPr lang="en-US" sz="1200" dirty="0"/>
              <a:t>F#1</a:t>
            </a:r>
            <a:r>
              <a:rPr lang="en-US" sz="1200" dirty="0" smtClean="0"/>
              <a:t> </a:t>
            </a:r>
            <a:r>
              <a:rPr lang="en-US" sz="1200" dirty="0"/>
              <a:t>looks </a:t>
            </a:r>
            <a:r>
              <a:rPr lang="en-US" sz="1200" dirty="0" smtClean="0"/>
              <a:t>worse than anchor (resolved later)</a:t>
            </a:r>
            <a:endParaRPr lang="en-US" sz="1200" dirty="0"/>
          </a:p>
        </p:txBody>
      </p:sp>
      <p:sp>
        <p:nvSpPr>
          <p:cNvPr id="13" name="TextBox 12"/>
          <p:cNvSpPr txBox="1"/>
          <p:nvPr/>
        </p:nvSpPr>
        <p:spPr>
          <a:xfrm>
            <a:off x="6219825" y="3875195"/>
            <a:ext cx="3515578" cy="830997"/>
          </a:xfrm>
          <a:prstGeom prst="rect">
            <a:avLst/>
          </a:prstGeom>
          <a:noFill/>
        </p:spPr>
        <p:txBody>
          <a:bodyPr wrap="none" rtlCol="0">
            <a:spAutoFit/>
          </a:bodyPr>
          <a:lstStyle/>
          <a:p>
            <a:r>
              <a:rPr lang="en-US" sz="1200" u="sng" dirty="0" smtClean="0"/>
              <a:t>In total  8 cases (4K videos/rate points) were viewed</a:t>
            </a:r>
            <a:r>
              <a:rPr lang="en-US" sz="1200" dirty="0" smtClean="0"/>
              <a:t>: </a:t>
            </a:r>
          </a:p>
          <a:p>
            <a:r>
              <a:rPr lang="en-US" sz="1200" dirty="0" smtClean="0"/>
              <a:t>3 </a:t>
            </a:r>
            <a:r>
              <a:rPr lang="en-US" sz="1200" dirty="0"/>
              <a:t>–</a:t>
            </a:r>
            <a:r>
              <a:rPr lang="en-US" sz="1200" dirty="0" smtClean="0"/>
              <a:t> NNSR looks better than anchor </a:t>
            </a:r>
          </a:p>
          <a:p>
            <a:r>
              <a:rPr lang="en-US" sz="1200" dirty="0" smtClean="0"/>
              <a:t>5 </a:t>
            </a:r>
            <a:r>
              <a:rPr lang="en-US" sz="1200" dirty="0"/>
              <a:t>– </a:t>
            </a:r>
            <a:r>
              <a:rPr lang="en-US" sz="1200" dirty="0" smtClean="0"/>
              <a:t> </a:t>
            </a:r>
            <a:r>
              <a:rPr lang="en-US" sz="1200" dirty="0"/>
              <a:t>NNSR </a:t>
            </a:r>
            <a:r>
              <a:rPr lang="en-US" sz="1200" dirty="0" smtClean="0"/>
              <a:t>~ anchor </a:t>
            </a:r>
          </a:p>
          <a:p>
            <a:r>
              <a:rPr lang="en-US" sz="1200" dirty="0" smtClean="0"/>
              <a:t>0  – </a:t>
            </a:r>
            <a:r>
              <a:rPr lang="en-US" sz="1200" dirty="0"/>
              <a:t>NNSR </a:t>
            </a:r>
            <a:r>
              <a:rPr lang="en-US" sz="1200" dirty="0" smtClean="0"/>
              <a:t>looks worse than anchor</a:t>
            </a:r>
            <a:endParaRPr lang="en-US" sz="1200" dirty="0"/>
          </a:p>
        </p:txBody>
      </p:sp>
      <p:sp>
        <p:nvSpPr>
          <p:cNvPr id="14" name="TextBox 13"/>
          <p:cNvSpPr txBox="1"/>
          <p:nvPr/>
        </p:nvSpPr>
        <p:spPr>
          <a:xfrm>
            <a:off x="9285620" y="3904378"/>
            <a:ext cx="2267287" cy="830997"/>
          </a:xfrm>
          <a:prstGeom prst="rect">
            <a:avLst/>
          </a:prstGeom>
          <a:noFill/>
        </p:spPr>
        <p:txBody>
          <a:bodyPr wrap="none" rtlCol="0">
            <a:spAutoFit/>
          </a:bodyPr>
          <a:lstStyle/>
          <a:p>
            <a:r>
              <a:rPr lang="en-US" sz="1200" dirty="0" smtClean="0"/>
              <a:t> </a:t>
            </a:r>
          </a:p>
          <a:p>
            <a:r>
              <a:rPr lang="en-US" sz="1200" dirty="0" smtClean="0"/>
              <a:t>1 </a:t>
            </a:r>
            <a:r>
              <a:rPr lang="en-US" sz="1200" dirty="0"/>
              <a:t>– </a:t>
            </a:r>
            <a:r>
              <a:rPr lang="en-US" sz="1200" dirty="0" smtClean="0"/>
              <a:t>RPR </a:t>
            </a:r>
            <a:r>
              <a:rPr lang="en-US" sz="1200" dirty="0"/>
              <a:t>looks better than anchor </a:t>
            </a:r>
          </a:p>
          <a:p>
            <a:r>
              <a:rPr lang="en-US" sz="1200" dirty="0" smtClean="0"/>
              <a:t>6 </a:t>
            </a:r>
            <a:r>
              <a:rPr lang="en-US" sz="1200" dirty="0"/>
              <a:t>–  RPR </a:t>
            </a:r>
            <a:r>
              <a:rPr lang="en-US" sz="1200" dirty="0" smtClean="0"/>
              <a:t>~ </a:t>
            </a:r>
            <a:r>
              <a:rPr lang="en-US" sz="1200" dirty="0"/>
              <a:t>anchor </a:t>
            </a:r>
          </a:p>
          <a:p>
            <a:r>
              <a:rPr lang="en-US" sz="1200" dirty="0" smtClean="0"/>
              <a:t>1  </a:t>
            </a:r>
            <a:r>
              <a:rPr lang="en-US" sz="1200" dirty="0"/>
              <a:t>– RPR </a:t>
            </a:r>
            <a:r>
              <a:rPr lang="en-US" sz="1200" dirty="0" smtClean="0"/>
              <a:t>looks </a:t>
            </a:r>
            <a:r>
              <a:rPr lang="en-US" sz="1200" dirty="0"/>
              <a:t>worse than anchor</a:t>
            </a:r>
          </a:p>
        </p:txBody>
      </p:sp>
      <p:sp>
        <p:nvSpPr>
          <p:cNvPr id="15" name="Rectangle 14"/>
          <p:cNvSpPr/>
          <p:nvPr/>
        </p:nvSpPr>
        <p:spPr>
          <a:xfrm>
            <a:off x="2466878" y="1734006"/>
            <a:ext cx="1024639" cy="369332"/>
          </a:xfrm>
          <a:prstGeom prst="rect">
            <a:avLst/>
          </a:prstGeom>
          <a:solidFill>
            <a:schemeClr val="bg1"/>
          </a:solidFill>
        </p:spPr>
        <p:txBody>
          <a:bodyPr wrap="none">
            <a:spAutoFit/>
          </a:bodyPr>
          <a:lstStyle/>
          <a:p>
            <a:r>
              <a:rPr lang="en-US" dirty="0" smtClean="0">
                <a:solidFill>
                  <a:srgbClr val="7030A0"/>
                </a:solidFill>
              </a:rPr>
              <a:t>NNLF #</a:t>
            </a:r>
            <a:r>
              <a:rPr lang="en-US" dirty="0">
                <a:solidFill>
                  <a:srgbClr val="7030A0"/>
                </a:solidFill>
              </a:rPr>
              <a:t>0 </a:t>
            </a:r>
          </a:p>
        </p:txBody>
      </p:sp>
      <p:sp>
        <p:nvSpPr>
          <p:cNvPr id="16" name="Rectangle 15"/>
          <p:cNvSpPr/>
          <p:nvPr/>
        </p:nvSpPr>
        <p:spPr>
          <a:xfrm>
            <a:off x="2466878" y="3652337"/>
            <a:ext cx="1024639" cy="369332"/>
          </a:xfrm>
          <a:prstGeom prst="rect">
            <a:avLst/>
          </a:prstGeom>
          <a:solidFill>
            <a:schemeClr val="bg1"/>
          </a:solidFill>
        </p:spPr>
        <p:txBody>
          <a:bodyPr wrap="none">
            <a:spAutoFit/>
          </a:bodyPr>
          <a:lstStyle/>
          <a:p>
            <a:r>
              <a:rPr lang="en-US" dirty="0" smtClean="0">
                <a:solidFill>
                  <a:srgbClr val="7030A0"/>
                </a:solidFill>
              </a:rPr>
              <a:t>NNLF #</a:t>
            </a:r>
            <a:r>
              <a:rPr lang="en-US" dirty="0">
                <a:solidFill>
                  <a:srgbClr val="7030A0"/>
                </a:solidFill>
              </a:rPr>
              <a:t>1</a:t>
            </a:r>
            <a:r>
              <a:rPr lang="en-US" dirty="0" smtClean="0"/>
              <a:t> </a:t>
            </a:r>
            <a:endParaRPr lang="en-US" dirty="0"/>
          </a:p>
        </p:txBody>
      </p:sp>
      <p:sp>
        <p:nvSpPr>
          <p:cNvPr id="17" name="Rectangle 16"/>
          <p:cNvSpPr/>
          <p:nvPr/>
        </p:nvSpPr>
        <p:spPr>
          <a:xfrm>
            <a:off x="7720576" y="1527681"/>
            <a:ext cx="2751587" cy="369332"/>
          </a:xfrm>
          <a:prstGeom prst="rect">
            <a:avLst/>
          </a:prstGeom>
          <a:solidFill>
            <a:schemeClr val="bg1"/>
          </a:solidFill>
        </p:spPr>
        <p:txBody>
          <a:bodyPr wrap="none">
            <a:spAutoFit/>
          </a:bodyPr>
          <a:lstStyle/>
          <a:p>
            <a:r>
              <a:rPr lang="en-US" dirty="0">
                <a:solidFill>
                  <a:srgbClr val="00B0F0"/>
                </a:solidFill>
              </a:rPr>
              <a:t>Reduced</a:t>
            </a:r>
            <a:r>
              <a:rPr lang="en-US" dirty="0" smtClean="0">
                <a:solidFill>
                  <a:srgbClr val="00B0F0"/>
                </a:solidFill>
              </a:rPr>
              <a:t> resolution Coding </a:t>
            </a:r>
            <a:endParaRPr lang="en-US" dirty="0">
              <a:solidFill>
                <a:srgbClr val="00B0F0"/>
              </a:solidFill>
            </a:endParaRPr>
          </a:p>
        </p:txBody>
      </p:sp>
      <p:sp>
        <p:nvSpPr>
          <p:cNvPr id="18" name="Rectangle 17"/>
          <p:cNvSpPr/>
          <p:nvPr/>
        </p:nvSpPr>
        <p:spPr>
          <a:xfrm>
            <a:off x="8666130" y="5437979"/>
            <a:ext cx="2702599" cy="646331"/>
          </a:xfrm>
          <a:prstGeom prst="rect">
            <a:avLst/>
          </a:prstGeom>
        </p:spPr>
        <p:txBody>
          <a:bodyPr wrap="none">
            <a:spAutoFit/>
          </a:bodyPr>
          <a:lstStyle/>
          <a:p>
            <a:pPr algn="ctr"/>
            <a:r>
              <a:rPr lang="en-US" dirty="0" smtClean="0"/>
              <a:t>Viewing conducted by AG5</a:t>
            </a:r>
          </a:p>
          <a:p>
            <a:pPr algn="ctr"/>
            <a:r>
              <a:rPr lang="en-US" dirty="0" smtClean="0"/>
              <a:t>in April</a:t>
            </a:r>
            <a:r>
              <a:rPr lang="en-US" smtClean="0"/>
              <a:t>, </a:t>
            </a:r>
            <a:r>
              <a:rPr lang="en-US" smtClean="0"/>
              <a:t>2022</a:t>
            </a:r>
            <a:endParaRPr lang="en-US" dirty="0"/>
          </a:p>
        </p:txBody>
      </p:sp>
    </p:spTree>
    <p:extLst>
      <p:ext uri="{BB962C8B-B14F-4D97-AF65-F5344CB8AC3E}">
        <p14:creationId xmlns:p14="http://schemas.microsoft.com/office/powerpoint/2010/main" val="1932340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72736" cy="500637"/>
          </a:xfrm>
        </p:spPr>
        <p:txBody>
          <a:bodyPr>
            <a:normAutofit fontScale="90000"/>
          </a:bodyPr>
          <a:lstStyle/>
          <a:p>
            <a:r>
              <a:rPr lang="en-US" dirty="0" smtClean="0"/>
              <a:t>VVC full size coding               VVC scale factor 2 + NNSR</a:t>
            </a:r>
            <a:endParaRPr lang="en-US" dirty="0"/>
          </a:p>
        </p:txBody>
      </p:sp>
      <p:pic>
        <p:nvPicPr>
          <p:cNvPr id="4" name="Picture 3"/>
          <p:cNvPicPr>
            <a:picLocks noChangeAspect="1"/>
          </p:cNvPicPr>
          <p:nvPr/>
        </p:nvPicPr>
        <p:blipFill>
          <a:blip r:embed="rId2"/>
          <a:stretch>
            <a:fillRect/>
          </a:stretch>
        </p:blipFill>
        <p:spPr>
          <a:xfrm>
            <a:off x="0" y="957192"/>
            <a:ext cx="12192000" cy="5900808"/>
          </a:xfrm>
          <a:prstGeom prst="rect">
            <a:avLst/>
          </a:prstGeom>
        </p:spPr>
      </p:pic>
      <p:sp>
        <p:nvSpPr>
          <p:cNvPr id="5" name="Oval 4"/>
          <p:cNvSpPr/>
          <p:nvPr/>
        </p:nvSpPr>
        <p:spPr>
          <a:xfrm>
            <a:off x="4562273" y="4076924"/>
            <a:ext cx="856034" cy="86472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531814" y="4076924"/>
            <a:ext cx="856034" cy="86472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393004" y="5035099"/>
            <a:ext cx="856034" cy="86472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362545" y="5035099"/>
            <a:ext cx="856034" cy="86472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4634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72736" cy="500637"/>
          </a:xfrm>
        </p:spPr>
        <p:txBody>
          <a:bodyPr>
            <a:normAutofit fontScale="90000"/>
          </a:bodyPr>
          <a:lstStyle/>
          <a:p>
            <a:r>
              <a:rPr lang="en-US" dirty="0" smtClean="0"/>
              <a:t>VVC                                       </a:t>
            </a:r>
            <a:r>
              <a:rPr lang="en-US" dirty="0" err="1" smtClean="0"/>
              <a:t>VVC</a:t>
            </a:r>
            <a:r>
              <a:rPr lang="en-US" dirty="0" smtClean="0"/>
              <a:t> + NNLF</a:t>
            </a:r>
            <a:endParaRPr lang="en-US" dirty="0"/>
          </a:p>
        </p:txBody>
      </p:sp>
      <p:pic>
        <p:nvPicPr>
          <p:cNvPr id="6" name="Picture 5"/>
          <p:cNvPicPr>
            <a:picLocks noChangeAspect="1"/>
          </p:cNvPicPr>
          <p:nvPr/>
        </p:nvPicPr>
        <p:blipFill>
          <a:blip r:embed="rId2"/>
          <a:stretch>
            <a:fillRect/>
          </a:stretch>
        </p:blipFill>
        <p:spPr>
          <a:xfrm>
            <a:off x="99170" y="954346"/>
            <a:ext cx="12011766" cy="5903654"/>
          </a:xfrm>
          <a:prstGeom prst="rect">
            <a:avLst/>
          </a:prstGeom>
        </p:spPr>
      </p:pic>
      <p:sp>
        <p:nvSpPr>
          <p:cNvPr id="7" name="Oval 6"/>
          <p:cNvSpPr/>
          <p:nvPr/>
        </p:nvSpPr>
        <p:spPr>
          <a:xfrm>
            <a:off x="2996119" y="954346"/>
            <a:ext cx="856034" cy="86472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965660" y="954346"/>
            <a:ext cx="856034" cy="86472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69523" y="5993274"/>
            <a:ext cx="856034" cy="86472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939064" y="5993274"/>
            <a:ext cx="856034" cy="86472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56936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E2E AI video technology?</a:t>
            </a:r>
            <a:endParaRPr lang="en-US" dirty="0"/>
          </a:p>
        </p:txBody>
      </p:sp>
      <p:pic>
        <p:nvPicPr>
          <p:cNvPr id="4" name="Content Placeholder 3"/>
          <p:cNvPicPr>
            <a:picLocks noGrp="1"/>
          </p:cNvPicPr>
          <p:nvPr>
            <p:ph idx="1"/>
          </p:nvPr>
        </p:nvPicPr>
        <p:blipFill>
          <a:blip r:embed="rId2"/>
          <a:stretch>
            <a:fillRect/>
          </a:stretch>
        </p:blipFill>
        <p:spPr>
          <a:xfrm>
            <a:off x="577168" y="2614094"/>
            <a:ext cx="4287838" cy="2353422"/>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357813282"/>
              </p:ext>
            </p:extLst>
          </p:nvPr>
        </p:nvGraphicFramePr>
        <p:xfrm>
          <a:off x="612848" y="5470448"/>
          <a:ext cx="4252158" cy="48768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tx1"/>
                          </a:solidFill>
                          <a:effectLst/>
                          <a:latin typeface="+mn-lt"/>
                          <a:ea typeface="+mn-ea"/>
                          <a:cs typeface="+mn-cs"/>
                        </a:rPr>
                        <a:t>-4.4%</a:t>
                      </a: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bg1">
                              <a:lumMod val="50000"/>
                            </a:schemeClr>
                          </a:solidFill>
                          <a:effectLst/>
                          <a:latin typeface="+mn-lt"/>
                          <a:ea typeface="+mn-ea"/>
                          <a:cs typeface="+mn-cs"/>
                        </a:rPr>
                        <a:t>6.1%</a:t>
                      </a: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a:solidFill>
                            <a:schemeClr val="bg1">
                              <a:lumMod val="50000"/>
                            </a:schemeClr>
                          </a:solidFill>
                          <a:effectLst/>
                          <a:latin typeface="+mn-lt"/>
                          <a:ea typeface="+mn-ea"/>
                          <a:cs typeface="+mn-cs"/>
                        </a:rPr>
                        <a:t>4.8%</a:t>
                      </a:r>
                    </a:p>
                  </a:txBody>
                  <a:tcPr marL="68580" marR="68580" marT="0" marB="0" anchor="ct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145245259"/>
              </p:ext>
            </p:extLst>
          </p:nvPr>
        </p:nvGraphicFramePr>
        <p:xfrm>
          <a:off x="612848" y="5242792"/>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8" name="Rectangle 7"/>
          <p:cNvSpPr/>
          <p:nvPr/>
        </p:nvSpPr>
        <p:spPr>
          <a:xfrm>
            <a:off x="2818762" y="6488668"/>
            <a:ext cx="1926264" cy="369332"/>
          </a:xfrm>
          <a:prstGeom prst="rect">
            <a:avLst/>
          </a:prstGeom>
          <a:solidFill>
            <a:srgbClr val="E4D2F2"/>
          </a:solidFill>
        </p:spPr>
        <p:txBody>
          <a:bodyPr wrap="square" rtlCol="0">
            <a:spAutoFit/>
          </a:bodyPr>
          <a:lstStyle/>
          <a:p>
            <a:r>
              <a:rPr lang="en-US" dirty="0" smtClean="0">
                <a:solidFill>
                  <a:srgbClr val="7030A0"/>
                </a:solidFill>
              </a:rPr>
              <a:t>Huawei</a:t>
            </a:r>
            <a:endParaRPr lang="en-US" dirty="0">
              <a:solidFill>
                <a:srgbClr val="7030A0"/>
              </a:solidFill>
            </a:endParaRPr>
          </a:p>
        </p:txBody>
      </p:sp>
      <p:sp>
        <p:nvSpPr>
          <p:cNvPr id="9" name="Rectangle 8"/>
          <p:cNvSpPr/>
          <p:nvPr/>
        </p:nvSpPr>
        <p:spPr>
          <a:xfrm>
            <a:off x="3040485" y="6085861"/>
            <a:ext cx="1149225" cy="276999"/>
          </a:xfrm>
          <a:prstGeom prst="rect">
            <a:avLst/>
          </a:prstGeom>
        </p:spPr>
        <p:txBody>
          <a:bodyPr wrap="none">
            <a:spAutoFit/>
          </a:bodyPr>
          <a:lstStyle/>
          <a:p>
            <a:r>
              <a:rPr lang="en-US" sz="1200" dirty="0">
                <a:latin typeface="Arial" panose="020B0604020202020204" pitchFamily="34" charset="0"/>
                <a:hlinkClick r:id="rId3"/>
              </a:rPr>
              <a:t>JVET-AA0063</a:t>
            </a:r>
            <a:endParaRPr lang="en-US" sz="1200" dirty="0"/>
          </a:p>
        </p:txBody>
      </p:sp>
      <p:sp>
        <p:nvSpPr>
          <p:cNvPr id="11" name="Rectangle 10"/>
          <p:cNvSpPr/>
          <p:nvPr/>
        </p:nvSpPr>
        <p:spPr>
          <a:xfrm>
            <a:off x="9566515" y="6488668"/>
            <a:ext cx="1926264" cy="369332"/>
          </a:xfrm>
          <a:prstGeom prst="rect">
            <a:avLst/>
          </a:prstGeom>
          <a:solidFill>
            <a:srgbClr val="E4D2F2"/>
          </a:solidFill>
        </p:spPr>
        <p:txBody>
          <a:bodyPr wrap="square" rtlCol="0">
            <a:spAutoFit/>
          </a:bodyPr>
          <a:lstStyle/>
          <a:p>
            <a:r>
              <a:rPr lang="en-US" dirty="0" smtClean="0">
                <a:solidFill>
                  <a:srgbClr val="7030A0"/>
                </a:solidFill>
              </a:rPr>
              <a:t>OPPO, </a:t>
            </a:r>
            <a:r>
              <a:rPr lang="en-US" dirty="0" err="1" smtClean="0">
                <a:solidFill>
                  <a:srgbClr val="7030A0"/>
                </a:solidFill>
              </a:rPr>
              <a:t>Xidian</a:t>
            </a:r>
            <a:r>
              <a:rPr lang="en-US" dirty="0" smtClean="0">
                <a:solidFill>
                  <a:srgbClr val="7030A0"/>
                </a:solidFill>
              </a:rPr>
              <a:t> </a:t>
            </a:r>
            <a:r>
              <a:rPr lang="en-US" dirty="0" err="1" smtClean="0">
                <a:solidFill>
                  <a:srgbClr val="7030A0"/>
                </a:solidFill>
              </a:rPr>
              <a:t>Uni</a:t>
            </a:r>
            <a:endParaRPr lang="en-US" dirty="0">
              <a:solidFill>
                <a:srgbClr val="7030A0"/>
              </a:solidFill>
            </a:endParaRPr>
          </a:p>
        </p:txBody>
      </p:sp>
      <p:sp>
        <p:nvSpPr>
          <p:cNvPr id="12" name="Rectangle 11"/>
          <p:cNvSpPr/>
          <p:nvPr/>
        </p:nvSpPr>
        <p:spPr>
          <a:xfrm>
            <a:off x="8324499" y="6032356"/>
            <a:ext cx="1109919" cy="276999"/>
          </a:xfrm>
          <a:prstGeom prst="rect">
            <a:avLst/>
          </a:prstGeom>
        </p:spPr>
        <p:txBody>
          <a:bodyPr wrap="none">
            <a:spAutoFit/>
          </a:bodyPr>
          <a:lstStyle/>
          <a:p>
            <a:r>
              <a:rPr lang="en-CA" sz="1200" u="sng" dirty="0">
                <a:solidFill>
                  <a:srgbClr val="0000FF"/>
                </a:solidFill>
                <a:latin typeface="Times New Roman" panose="02020603050405020304" pitchFamily="18" charset="0"/>
                <a:ea typeface="DengXian"/>
                <a:hlinkClick r:id="rId4"/>
              </a:rPr>
              <a:t>JVET-AA0059</a:t>
            </a:r>
            <a:endParaRPr lang="en-US" sz="1200" dirty="0"/>
          </a:p>
        </p:txBody>
      </p:sp>
      <p:pic>
        <p:nvPicPr>
          <p:cNvPr id="13" name="Picture 12"/>
          <p:cNvPicPr>
            <a:picLocks noChangeAspect="1"/>
          </p:cNvPicPr>
          <p:nvPr/>
        </p:nvPicPr>
        <p:blipFill>
          <a:blip r:embed="rId5"/>
          <a:stretch>
            <a:fillRect/>
          </a:stretch>
        </p:blipFill>
        <p:spPr>
          <a:xfrm>
            <a:off x="5441199" y="2494074"/>
            <a:ext cx="6444975" cy="2701028"/>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3756705419"/>
              </p:ext>
            </p:extLst>
          </p:nvPr>
        </p:nvGraphicFramePr>
        <p:xfrm>
          <a:off x="6601843" y="5432367"/>
          <a:ext cx="4252158" cy="487680"/>
        </p:xfrm>
        <a:graphic>
          <a:graphicData uri="http://schemas.openxmlformats.org/drawingml/2006/table">
            <a:tbl>
              <a:tblPr firstRow="1" bandRow="1">
                <a:tableStyleId>{5C22544A-7EE6-4342-B048-85BDC9FD1C3A}</a:tableStyleId>
              </a:tblPr>
              <a:tblGrid>
                <a:gridCol w="472462"/>
                <a:gridCol w="472462"/>
                <a:gridCol w="472462"/>
                <a:gridCol w="472462"/>
                <a:gridCol w="472462"/>
                <a:gridCol w="472462"/>
                <a:gridCol w="472462"/>
                <a:gridCol w="472462"/>
                <a:gridCol w="472462"/>
              </a:tblGrid>
              <a:tr h="206339">
                <a:tc>
                  <a:txBody>
                    <a:bodyPr/>
                    <a:lstStyle/>
                    <a:p>
                      <a:pPr algn="ctr"/>
                      <a:r>
                        <a:rPr lang="en-US" sz="1000" dirty="0" err="1" smtClean="0">
                          <a:latin typeface="+mn-lt"/>
                        </a:rPr>
                        <a:t>cfg</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smtClean="0">
                          <a:latin typeface="+mn-lt"/>
                        </a:rPr>
                        <a:t>Y</a:t>
                      </a:r>
                      <a:endParaRPr lang="en-US" sz="1000" dirty="0">
                        <a:latin typeface="+mn-lt"/>
                      </a:endParaRPr>
                    </a:p>
                  </a:txBody>
                  <a:tcPr/>
                </a:tc>
                <a:tc>
                  <a:txBody>
                    <a:bodyPr/>
                    <a:lstStyle/>
                    <a:p>
                      <a:pPr algn="ctr"/>
                      <a:r>
                        <a:rPr lang="en-US" sz="1000" dirty="0" smtClean="0">
                          <a:latin typeface="+mn-lt"/>
                        </a:rPr>
                        <a:t>U</a:t>
                      </a:r>
                      <a:endParaRPr lang="en-US" sz="1000" dirty="0">
                        <a:latin typeface="+mn-lt"/>
                      </a:endParaRPr>
                    </a:p>
                  </a:txBody>
                  <a:tcPr/>
                </a:tc>
                <a:tc>
                  <a:txBody>
                    <a:bodyPr/>
                    <a:lstStyle/>
                    <a:p>
                      <a:pPr algn="ctr"/>
                      <a:r>
                        <a:rPr lang="en-US" sz="1000" dirty="0" smtClean="0">
                          <a:latin typeface="+mn-lt"/>
                        </a:rPr>
                        <a:t>V</a:t>
                      </a:r>
                      <a:endParaRPr lang="en-US" sz="1000" dirty="0">
                        <a:latin typeface="+mn-lt"/>
                      </a:endParaRPr>
                    </a:p>
                  </a:txBody>
                  <a:tcPr/>
                </a:tc>
                <a:tc>
                  <a:txBody>
                    <a:bodyPr/>
                    <a:lstStyle/>
                    <a:p>
                      <a:pPr algn="ctr"/>
                      <a:r>
                        <a:rPr lang="en-US" sz="1000" dirty="0" err="1" smtClean="0">
                          <a:latin typeface="+mn-lt"/>
                        </a:rPr>
                        <a:t>Enc</a:t>
                      </a:r>
                      <a:endParaRPr lang="en-US" sz="1000" dirty="0">
                        <a:latin typeface="+mn-lt"/>
                      </a:endParaRPr>
                    </a:p>
                  </a:txBody>
                  <a:tcPr/>
                </a:tc>
                <a:tc>
                  <a:txBody>
                    <a:bodyPr/>
                    <a:lstStyle/>
                    <a:p>
                      <a:pPr algn="ctr"/>
                      <a:r>
                        <a:rPr lang="en-US" sz="1000" dirty="0" smtClean="0">
                          <a:latin typeface="+mn-lt"/>
                        </a:rPr>
                        <a:t>Dec</a:t>
                      </a:r>
                      <a:endParaRPr lang="en-US" sz="1000" dirty="0">
                        <a:latin typeface="+mn-lt"/>
                      </a:endParaRPr>
                    </a:p>
                  </a:txBody>
                  <a:tcPr/>
                </a:tc>
              </a:tr>
              <a:tr h="206339">
                <a:tc>
                  <a:txBody>
                    <a:bodyPr/>
                    <a:lstStyle/>
                    <a:p>
                      <a:r>
                        <a:rPr lang="en-US" sz="1000" dirty="0" smtClean="0">
                          <a:latin typeface="+mn-lt"/>
                        </a:rPr>
                        <a:t>RA</a:t>
                      </a:r>
                      <a:endParaRPr lang="en-US" sz="1000" dirty="0">
                        <a:latin typeface="+mn-lt"/>
                      </a:endParaRPr>
                    </a:p>
                  </a:txBody>
                  <a:tcP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smtClean="0">
                          <a:solidFill>
                            <a:schemeClr val="tx1"/>
                          </a:solidFill>
                          <a:effectLst/>
                          <a:latin typeface="+mn-lt"/>
                          <a:ea typeface="+mn-ea"/>
                          <a:cs typeface="+mn-cs"/>
                        </a:rPr>
                        <a:t>-</a:t>
                      </a:r>
                      <a:r>
                        <a:rPr lang="en-CA" sz="1000" b="0" i="0" u="none" strike="noStrike" kern="1200" dirty="0" smtClean="0">
                          <a:solidFill>
                            <a:schemeClr val="tx1"/>
                          </a:solidFill>
                          <a:effectLst/>
                          <a:latin typeface="+mn-lt"/>
                          <a:ea typeface="+mn-ea"/>
                          <a:cs typeface="+mn-cs"/>
                        </a:rPr>
                        <a:t>3.6%</a:t>
                      </a:r>
                      <a:endParaRPr lang="en-US" sz="1000" b="0" i="0" u="none" strike="noStrike" kern="1200" dirty="0">
                        <a:solidFill>
                          <a:schemeClr val="tx1"/>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smtClean="0">
                          <a:solidFill>
                            <a:schemeClr val="tx1"/>
                          </a:solidFill>
                          <a:effectLst/>
                          <a:latin typeface="+mn-lt"/>
                          <a:ea typeface="+mn-ea"/>
                          <a:cs typeface="+mn-cs"/>
                        </a:rPr>
                        <a:t>-</a:t>
                      </a:r>
                      <a:r>
                        <a:rPr lang="en-CA" sz="1000" b="0" i="0" u="none" strike="noStrike" kern="1200" dirty="0" smtClean="0">
                          <a:solidFill>
                            <a:schemeClr val="bg1">
                              <a:lumMod val="50000"/>
                            </a:schemeClr>
                          </a:solidFill>
                          <a:effectLst/>
                          <a:latin typeface="+mn-lt"/>
                          <a:ea typeface="+mn-ea"/>
                          <a:cs typeface="+mn-cs"/>
                        </a:rPr>
                        <a:t>4.5</a:t>
                      </a:r>
                      <a:r>
                        <a:rPr lang="en-US" sz="1000" b="0" i="0" u="none" strike="noStrike" kern="1200" dirty="0" smtClean="0">
                          <a:solidFill>
                            <a:schemeClr val="bg1">
                              <a:lumMod val="50000"/>
                            </a:schemeClr>
                          </a:solidFill>
                          <a:effectLst/>
                          <a:latin typeface="+mn-lt"/>
                          <a:ea typeface="+mn-ea"/>
                          <a:cs typeface="+mn-cs"/>
                        </a:rPr>
                        <a:t>%</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marL="0" marR="0" algn="ctr" defTabSz="914400" rtl="0" eaLnBrk="1" fontAlgn="ctr"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b="0" i="0" u="none" strike="noStrike" kern="1200" dirty="0" smtClean="0">
                          <a:solidFill>
                            <a:schemeClr val="tx1"/>
                          </a:solidFill>
                          <a:effectLst/>
                          <a:latin typeface="+mn-lt"/>
                          <a:ea typeface="+mn-ea"/>
                          <a:cs typeface="+mn-cs"/>
                        </a:rPr>
                        <a:t>-</a:t>
                      </a:r>
                      <a:r>
                        <a:rPr lang="en-CA" sz="1000" b="0" i="0" u="none" strike="noStrike" kern="1200" dirty="0" smtClean="0">
                          <a:solidFill>
                            <a:schemeClr val="bg1">
                              <a:lumMod val="50000"/>
                            </a:schemeClr>
                          </a:solidFill>
                          <a:effectLst/>
                          <a:latin typeface="+mn-lt"/>
                          <a:ea typeface="+mn-ea"/>
                          <a:cs typeface="+mn-cs"/>
                        </a:rPr>
                        <a:t>3.4</a:t>
                      </a:r>
                      <a:r>
                        <a:rPr lang="en-US" sz="1000" b="0" i="0" u="none" strike="noStrike" kern="1200" dirty="0" smtClean="0">
                          <a:solidFill>
                            <a:schemeClr val="bg1">
                              <a:lumMod val="50000"/>
                            </a:schemeClr>
                          </a:solidFill>
                          <a:effectLst/>
                          <a:latin typeface="+mn-lt"/>
                          <a:ea typeface="+mn-ea"/>
                          <a:cs typeface="+mn-cs"/>
                        </a:rPr>
                        <a:t>%</a:t>
                      </a:r>
                      <a:endParaRPr lang="en-US" sz="1000" b="0" i="0" u="none" strike="noStrike" kern="1200" dirty="0">
                        <a:solidFill>
                          <a:schemeClr val="bg1">
                            <a:lumMod val="50000"/>
                          </a:schemeClr>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US" sz="1000" b="0" i="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algn="ctr" defTabSz="914400" rtl="0" eaLnBrk="1" fontAlgn="ctr" latinLnBrk="0" hangingPunct="1"/>
                      <a:endParaRPr lang="en-US" sz="1000" b="0" i="0" u="none" strike="noStrike" kern="1200" dirty="0">
                        <a:solidFill>
                          <a:schemeClr val="bg1">
                            <a:lumMod val="50000"/>
                          </a:schemeClr>
                        </a:solidFill>
                        <a:effectLst/>
                        <a:latin typeface="+mn-lt"/>
                        <a:ea typeface="+mn-ea"/>
                        <a:cs typeface="+mn-cs"/>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dirty="0" smtClean="0">
                          <a:solidFill>
                            <a:schemeClr val="tx1"/>
                          </a:solidFill>
                          <a:effectLst/>
                          <a:latin typeface="+mn-lt"/>
                          <a:ea typeface="+mn-ea"/>
                          <a:cs typeface="+mn-cs"/>
                          <a:sym typeface="Symbol" panose="05050102010706020507" pitchFamily="18" charset="2"/>
                        </a:rPr>
                        <a:t>0.3</a:t>
                      </a:r>
                      <a:endParaRPr lang="en-US" sz="1000" b="0" i="0" u="none" strike="noStrike" kern="1200" dirty="0" smtClean="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en-US" sz="1000" b="0" i="0" u="none" strike="noStrike" kern="1200" dirty="0" smtClean="0">
                          <a:solidFill>
                            <a:schemeClr val="tx1"/>
                          </a:solidFill>
                          <a:effectLst/>
                          <a:latin typeface="+mn-lt"/>
                          <a:ea typeface="+mn-ea"/>
                          <a:cs typeface="+mn-cs"/>
                          <a:sym typeface="Symbol" panose="05050102010706020507" pitchFamily="18" charset="2"/>
                        </a:rPr>
                        <a:t>1.5</a:t>
                      </a:r>
                      <a:endParaRPr lang="en-US" sz="1000" b="0" i="0" u="none" strike="noStrike" kern="1200" dirty="0">
                        <a:solidFill>
                          <a:schemeClr val="tx1"/>
                        </a:solidFill>
                        <a:effectLst/>
                        <a:latin typeface="+mn-lt"/>
                        <a:ea typeface="+mn-ea"/>
                        <a:cs typeface="+mn-cs"/>
                      </a:endParaRPr>
                    </a:p>
                  </a:txBody>
                  <a:tcPr marL="9525" marR="9525" marT="9525" marB="0" anchor="ct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91055219"/>
              </p:ext>
            </p:extLst>
          </p:nvPr>
        </p:nvGraphicFramePr>
        <p:xfrm>
          <a:off x="6601843" y="5204711"/>
          <a:ext cx="4252158" cy="243840"/>
        </p:xfrm>
        <a:graphic>
          <a:graphicData uri="http://schemas.openxmlformats.org/drawingml/2006/table">
            <a:tbl>
              <a:tblPr firstRow="1" bandRow="1">
                <a:tableStyleId>{5C22544A-7EE6-4342-B048-85BDC9FD1C3A}</a:tableStyleId>
              </a:tblPr>
              <a:tblGrid>
                <a:gridCol w="472462"/>
                <a:gridCol w="1417386"/>
                <a:gridCol w="1417386"/>
                <a:gridCol w="944924"/>
              </a:tblGrid>
              <a:tr h="206339">
                <a:tc>
                  <a:txBody>
                    <a:bodyPr/>
                    <a:lstStyle/>
                    <a:p>
                      <a:pPr marL="0" algn="ctr" defTabSz="914400" rtl="0" eaLnBrk="1" latinLnBrk="0" hangingPunct="1"/>
                      <a:endParaRPr lang="en-US" sz="1000" b="1" kern="1200" dirty="0">
                        <a:solidFill>
                          <a:schemeClr val="lt1"/>
                        </a:solidFill>
                        <a:latin typeface="+mn-lt"/>
                        <a:ea typeface="+mn-ea"/>
                        <a:cs typeface="+mn-cs"/>
                      </a:endParaRP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BD-rate PSNR</a:t>
                      </a:r>
                      <a:endParaRPr lang="en-US" sz="1000" b="1" kern="1200" dirty="0">
                        <a:solidFill>
                          <a:schemeClr val="lt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lt1"/>
                          </a:solidFill>
                          <a:latin typeface="+mn-lt"/>
                          <a:ea typeface="+mn-ea"/>
                          <a:cs typeface="+mn-cs"/>
                        </a:rPr>
                        <a:t>BD-rate MS-SSIM</a:t>
                      </a:r>
                    </a:p>
                  </a:txBody>
                  <a:tcPr/>
                </a:tc>
                <a:tc>
                  <a:txBody>
                    <a:bodyPr/>
                    <a:lstStyle/>
                    <a:p>
                      <a:pPr marL="0" algn="ctr" defTabSz="914400" rtl="0" eaLnBrk="1" latinLnBrk="0" hangingPunct="1"/>
                      <a:r>
                        <a:rPr lang="en-US" sz="1000" b="1" kern="1200" dirty="0" smtClean="0">
                          <a:solidFill>
                            <a:schemeClr val="lt1"/>
                          </a:solidFill>
                          <a:latin typeface="+mn-lt"/>
                          <a:ea typeface="+mn-ea"/>
                          <a:cs typeface="+mn-cs"/>
                        </a:rPr>
                        <a:t>Run time</a:t>
                      </a:r>
                      <a:endParaRPr lang="en-US" sz="1000" b="1" kern="1200" dirty="0">
                        <a:solidFill>
                          <a:schemeClr val="lt1"/>
                        </a:solidFill>
                        <a:latin typeface="+mn-lt"/>
                        <a:ea typeface="+mn-ea"/>
                        <a:cs typeface="+mn-cs"/>
                      </a:endParaRPr>
                    </a:p>
                  </a:txBody>
                  <a:tcPr/>
                </a:tc>
              </a:tr>
            </a:tbl>
          </a:graphicData>
        </a:graphic>
      </p:graphicFrame>
      <p:sp>
        <p:nvSpPr>
          <p:cNvPr id="16" name="TextBox 15"/>
          <p:cNvSpPr txBox="1"/>
          <p:nvPr/>
        </p:nvSpPr>
        <p:spPr>
          <a:xfrm>
            <a:off x="9065729" y="536644"/>
            <a:ext cx="3120150" cy="369332"/>
          </a:xfrm>
          <a:prstGeom prst="rect">
            <a:avLst/>
          </a:prstGeom>
          <a:noFill/>
          <a:ln>
            <a:solidFill>
              <a:srgbClr val="7030A0"/>
            </a:solidFill>
          </a:ln>
        </p:spPr>
        <p:txBody>
          <a:bodyPr wrap="none" rtlCol="0">
            <a:spAutoFit/>
          </a:bodyPr>
          <a:lstStyle/>
          <a:p>
            <a:pPr algn="ctr"/>
            <a:r>
              <a:rPr lang="en-US" dirty="0" smtClean="0">
                <a:solidFill>
                  <a:srgbClr val="7030A0"/>
                </a:solidFill>
              </a:rPr>
              <a:t>not yet mature enough for  EE1</a:t>
            </a:r>
          </a:p>
        </p:txBody>
      </p:sp>
      <p:sp>
        <p:nvSpPr>
          <p:cNvPr id="17" name="TextBox 16"/>
          <p:cNvSpPr txBox="1"/>
          <p:nvPr/>
        </p:nvSpPr>
        <p:spPr>
          <a:xfrm>
            <a:off x="612848" y="2118954"/>
            <a:ext cx="10126362" cy="369332"/>
          </a:xfrm>
          <a:prstGeom prst="rect">
            <a:avLst/>
          </a:prstGeom>
          <a:noFill/>
        </p:spPr>
        <p:txBody>
          <a:bodyPr wrap="none" rtlCol="0">
            <a:spAutoFit/>
          </a:bodyPr>
          <a:lstStyle/>
          <a:p>
            <a:r>
              <a:rPr lang="en-US" dirty="0" smtClean="0">
                <a:solidFill>
                  <a:srgbClr val="0070C0"/>
                </a:solidFill>
              </a:rPr>
              <a:t>Intra-frame </a:t>
            </a:r>
            <a:r>
              <a:rPr lang="en-US" dirty="0">
                <a:solidFill>
                  <a:srgbClr val="0070C0"/>
                </a:solidFill>
              </a:rPr>
              <a:t>– </a:t>
            </a:r>
            <a:r>
              <a:rPr lang="en-US" dirty="0" smtClean="0">
                <a:solidFill>
                  <a:srgbClr val="0070C0"/>
                </a:solidFill>
              </a:rPr>
              <a:t> </a:t>
            </a:r>
            <a:r>
              <a:rPr lang="en-US" dirty="0" smtClean="0">
                <a:solidFill>
                  <a:srgbClr val="00B050"/>
                </a:solidFill>
              </a:rPr>
              <a:t>E2E AI</a:t>
            </a:r>
            <a:r>
              <a:rPr lang="en-US" dirty="0" smtClean="0">
                <a:solidFill>
                  <a:srgbClr val="0070C0"/>
                </a:solidFill>
              </a:rPr>
              <a:t>, Inter-frames – </a:t>
            </a:r>
            <a:r>
              <a:rPr lang="en-US" dirty="0" smtClean="0">
                <a:solidFill>
                  <a:srgbClr val="FF0000"/>
                </a:solidFill>
              </a:rPr>
              <a:t>VVC  </a:t>
            </a:r>
            <a:r>
              <a:rPr lang="en-US" dirty="0" smtClean="0">
                <a:solidFill>
                  <a:srgbClr val="0070C0"/>
                </a:solidFill>
              </a:rPr>
              <a:t>                                          </a:t>
            </a:r>
            <a:r>
              <a:rPr lang="en-US" dirty="0">
                <a:solidFill>
                  <a:srgbClr val="0070C0"/>
                </a:solidFill>
              </a:rPr>
              <a:t>Intra-frame –  </a:t>
            </a:r>
            <a:r>
              <a:rPr lang="en-US" dirty="0" smtClean="0">
                <a:solidFill>
                  <a:srgbClr val="FF0000"/>
                </a:solidFill>
              </a:rPr>
              <a:t>VVC</a:t>
            </a:r>
            <a:r>
              <a:rPr lang="en-US" dirty="0" smtClean="0">
                <a:solidFill>
                  <a:srgbClr val="0070C0"/>
                </a:solidFill>
              </a:rPr>
              <a:t>, </a:t>
            </a:r>
            <a:r>
              <a:rPr lang="en-US" dirty="0">
                <a:solidFill>
                  <a:srgbClr val="0070C0"/>
                </a:solidFill>
              </a:rPr>
              <a:t>Inter-frames – </a:t>
            </a:r>
            <a:r>
              <a:rPr lang="en-US" dirty="0">
                <a:solidFill>
                  <a:srgbClr val="00B050"/>
                </a:solidFill>
              </a:rPr>
              <a:t>E2E AI</a:t>
            </a:r>
          </a:p>
        </p:txBody>
      </p:sp>
    </p:spTree>
    <p:extLst>
      <p:ext uri="{BB962C8B-B14F-4D97-AF65-F5344CB8AC3E}">
        <p14:creationId xmlns:p14="http://schemas.microsoft.com/office/powerpoint/2010/main" val="249506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JVET NNVC summary </a:t>
            </a:r>
            <a:endParaRPr lang="en-US" dirty="0"/>
          </a:p>
        </p:txBody>
      </p:sp>
      <p:sp>
        <p:nvSpPr>
          <p:cNvPr id="3" name="Content Placeholder 2"/>
          <p:cNvSpPr>
            <a:spLocks noGrp="1"/>
          </p:cNvSpPr>
          <p:nvPr>
            <p:ph idx="1"/>
          </p:nvPr>
        </p:nvSpPr>
        <p:spPr>
          <a:xfrm>
            <a:off x="838200" y="1825625"/>
            <a:ext cx="10515600" cy="4497354"/>
          </a:xfrm>
        </p:spPr>
        <p:txBody>
          <a:bodyPr>
            <a:normAutofit fontScale="85000" lnSpcReduction="20000"/>
          </a:bodyPr>
          <a:lstStyle/>
          <a:p>
            <a:r>
              <a:rPr lang="en-US" b="1" dirty="0" smtClean="0"/>
              <a:t>Common SW base</a:t>
            </a:r>
          </a:p>
          <a:p>
            <a:pPr lvl="1"/>
            <a:r>
              <a:rPr lang="en-US" dirty="0" smtClean="0"/>
              <a:t>NNVC 5.0</a:t>
            </a:r>
          </a:p>
          <a:p>
            <a:r>
              <a:rPr lang="en-US" dirty="0" smtClean="0"/>
              <a:t>AI-based video coding development methodology </a:t>
            </a:r>
            <a:r>
              <a:rPr lang="en-US" b="1" dirty="0" smtClean="0"/>
              <a:t>keeps refining</a:t>
            </a:r>
          </a:p>
          <a:p>
            <a:pPr lvl="1"/>
            <a:r>
              <a:rPr lang="en-US" dirty="0" smtClean="0"/>
              <a:t>cross-checks, training, agreed complexity and performance metrics</a:t>
            </a:r>
          </a:p>
          <a:p>
            <a:r>
              <a:rPr lang="en-US" dirty="0" smtClean="0"/>
              <a:t>Some </a:t>
            </a:r>
            <a:r>
              <a:rPr lang="en-US" b="1" dirty="0" smtClean="0"/>
              <a:t>visual benefits </a:t>
            </a:r>
            <a:r>
              <a:rPr lang="en-US" dirty="0" smtClean="0"/>
              <a:t>provided by NNVC were confirmed by viewing</a:t>
            </a:r>
          </a:p>
          <a:p>
            <a:pPr lvl="1"/>
            <a:r>
              <a:rPr lang="en-US" dirty="0" smtClean="0"/>
              <a:t>Both NNLF and NNSR</a:t>
            </a:r>
          </a:p>
          <a:p>
            <a:r>
              <a:rPr lang="en-US" b="1" dirty="0" smtClean="0"/>
              <a:t>SADL  </a:t>
            </a:r>
            <a:r>
              <a:rPr lang="en-US" dirty="0" smtClean="0"/>
              <a:t>- framework for NN tools </a:t>
            </a:r>
          </a:p>
          <a:p>
            <a:pPr lvl="1"/>
            <a:r>
              <a:rPr lang="en-US" dirty="0"/>
              <a:t>100% </a:t>
            </a:r>
            <a:r>
              <a:rPr lang="en-US" dirty="0" smtClean="0"/>
              <a:t>controlled, operates in int16</a:t>
            </a:r>
          </a:p>
          <a:p>
            <a:r>
              <a:rPr lang="en-US" b="1" dirty="0" smtClean="0"/>
              <a:t>Tools under study</a:t>
            </a:r>
          </a:p>
          <a:p>
            <a:pPr lvl="1"/>
            <a:r>
              <a:rPr lang="en-US" dirty="0" smtClean="0"/>
              <a:t>NN-loop filter (LOP ~16 </a:t>
            </a:r>
            <a:r>
              <a:rPr lang="en-US" dirty="0" err="1" smtClean="0"/>
              <a:t>kMAC</a:t>
            </a:r>
            <a:r>
              <a:rPr lang="en-US" dirty="0" smtClean="0"/>
              <a:t>/</a:t>
            </a:r>
            <a:r>
              <a:rPr lang="en-US" dirty="0" err="1" smtClean="0"/>
              <a:t>pxl</a:t>
            </a:r>
            <a:r>
              <a:rPr lang="en-US" dirty="0" smtClean="0"/>
              <a:t>, 5% gain, HOP ~500kMAC/</a:t>
            </a:r>
            <a:r>
              <a:rPr lang="en-US" dirty="0" err="1" smtClean="0"/>
              <a:t>pxl</a:t>
            </a:r>
            <a:r>
              <a:rPr lang="en-US" dirty="0" smtClean="0"/>
              <a:t>, 10% gain)</a:t>
            </a:r>
          </a:p>
          <a:p>
            <a:pPr lvl="1"/>
            <a:r>
              <a:rPr lang="en-US" dirty="0" smtClean="0"/>
              <a:t>NN-Super-resolution </a:t>
            </a:r>
          </a:p>
          <a:p>
            <a:pPr lvl="1"/>
            <a:r>
              <a:rPr lang="en-US" dirty="0" smtClean="0"/>
              <a:t>NN-Intra</a:t>
            </a:r>
          </a:p>
          <a:p>
            <a:pPr lvl="1"/>
            <a:r>
              <a:rPr lang="en-US" dirty="0" smtClean="0"/>
              <a:t>NN-post filter (VSEI)</a:t>
            </a:r>
          </a:p>
          <a:p>
            <a:pPr lvl="1"/>
            <a:r>
              <a:rPr lang="en-US" dirty="0" smtClean="0"/>
              <a:t>NN-based synthesized Inter</a:t>
            </a:r>
          </a:p>
          <a:p>
            <a:pPr lvl="1"/>
            <a:endParaRPr lang="en-US" dirty="0"/>
          </a:p>
        </p:txBody>
      </p:sp>
    </p:spTree>
    <p:extLst>
      <p:ext uri="{BB962C8B-B14F-4D97-AF65-F5344CB8AC3E}">
        <p14:creationId xmlns:p14="http://schemas.microsoft.com/office/powerpoint/2010/main" val="2664287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915" y="365125"/>
            <a:ext cx="11809379" cy="1325563"/>
          </a:xfrm>
        </p:spPr>
        <p:txBody>
          <a:bodyPr/>
          <a:lstStyle/>
          <a:p>
            <a:r>
              <a:rPr lang="en-US" dirty="0" smtClean="0"/>
              <a:t>Complexity &amp; Performance aspects to be reported</a:t>
            </a:r>
            <a:endParaRPr lang="en-US" dirty="0"/>
          </a:p>
        </p:txBody>
      </p:sp>
      <p:sp>
        <p:nvSpPr>
          <p:cNvPr id="3" name="Content Placeholder 2"/>
          <p:cNvSpPr>
            <a:spLocks noGrp="1"/>
          </p:cNvSpPr>
          <p:nvPr>
            <p:ph idx="1"/>
          </p:nvPr>
        </p:nvSpPr>
        <p:spPr>
          <a:xfrm>
            <a:off x="730946" y="2413021"/>
            <a:ext cx="10162723" cy="4805463"/>
          </a:xfrm>
        </p:spPr>
        <p:txBody>
          <a:bodyPr>
            <a:noAutofit/>
          </a:bodyPr>
          <a:lstStyle/>
          <a:p>
            <a:r>
              <a:rPr lang="en-US" sz="1100" u="sng" dirty="0" smtClean="0"/>
              <a:t>Training</a:t>
            </a:r>
            <a:endParaRPr lang="en-US" sz="1100" u="sng" dirty="0"/>
          </a:p>
          <a:p>
            <a:pPr lvl="1" hangingPunct="0">
              <a:spcBef>
                <a:spcPts val="0"/>
              </a:spcBef>
            </a:pPr>
            <a:r>
              <a:rPr lang="en-CA" sz="1100" b="1" dirty="0" smtClean="0"/>
              <a:t>Epoch</a:t>
            </a:r>
            <a:r>
              <a:rPr lang="en-CA" sz="1100" dirty="0" smtClean="0"/>
              <a:t>:	Number of complete passes through the training data (e.g. 100)</a:t>
            </a:r>
            <a:endParaRPr lang="en-US" sz="1100" dirty="0" smtClean="0"/>
          </a:p>
          <a:p>
            <a:pPr lvl="1" hangingPunct="0">
              <a:spcBef>
                <a:spcPts val="0"/>
              </a:spcBef>
            </a:pPr>
            <a:r>
              <a:rPr lang="en-CA" sz="1100" b="1" dirty="0" smtClean="0"/>
              <a:t>Batch size</a:t>
            </a:r>
            <a:r>
              <a:rPr lang="en-CA" sz="1100" dirty="0" smtClean="0"/>
              <a:t>:	Number of samples processed before the model is updated. (e.g. 4Kx16frames)</a:t>
            </a:r>
            <a:endParaRPr lang="en-US" sz="1100" dirty="0" smtClean="0"/>
          </a:p>
          <a:p>
            <a:pPr lvl="1" hangingPunct="0">
              <a:spcBef>
                <a:spcPts val="0"/>
              </a:spcBef>
            </a:pPr>
            <a:r>
              <a:rPr lang="en-CA" sz="1100" b="1" dirty="0" smtClean="0"/>
              <a:t>Training time</a:t>
            </a:r>
            <a:r>
              <a:rPr lang="en-CA" sz="1100" dirty="0" smtClean="0"/>
              <a:t>: CPU and/or GPU (e.g. 48h)</a:t>
            </a:r>
            <a:endParaRPr lang="en-US" sz="1100" dirty="0" smtClean="0"/>
          </a:p>
          <a:p>
            <a:pPr lvl="1" hangingPunct="0">
              <a:spcBef>
                <a:spcPts val="0"/>
              </a:spcBef>
            </a:pPr>
            <a:r>
              <a:rPr lang="en-CA" sz="1100" b="1" dirty="0" smtClean="0"/>
              <a:t>Learning curve: </a:t>
            </a:r>
            <a:r>
              <a:rPr lang="en-CA" sz="1100" dirty="0" smtClean="0"/>
              <a:t>Plot of the training loss and validation loss (or similar) versus the number of epochs</a:t>
            </a:r>
            <a:endParaRPr lang="en-US" sz="1100" dirty="0" smtClean="0"/>
          </a:p>
          <a:p>
            <a:pPr lvl="1" hangingPunct="0">
              <a:spcBef>
                <a:spcPts val="0"/>
              </a:spcBef>
            </a:pPr>
            <a:r>
              <a:rPr lang="en-CA" sz="1100" b="1" dirty="0" smtClean="0"/>
              <a:t>Loss function</a:t>
            </a:r>
            <a:r>
              <a:rPr lang="en-CA" sz="1100" dirty="0" smtClean="0"/>
              <a:t>:	Function used to calculate the model error during training and optimization (e.g. L1, L2, etc.)</a:t>
            </a:r>
            <a:endParaRPr lang="en-US" sz="1100" dirty="0" smtClean="0"/>
          </a:p>
          <a:p>
            <a:pPr lvl="1" hangingPunct="0">
              <a:spcBef>
                <a:spcPts val="0"/>
              </a:spcBef>
            </a:pPr>
            <a:r>
              <a:rPr lang="en-CA" sz="1100" b="1" dirty="0" smtClean="0"/>
              <a:t>Training sequences</a:t>
            </a:r>
            <a:r>
              <a:rPr lang="en-CA" sz="1100" dirty="0" smtClean="0"/>
              <a:t>: Sequences used for training </a:t>
            </a:r>
            <a:endParaRPr lang="en-US" sz="1100" dirty="0" smtClean="0"/>
          </a:p>
          <a:p>
            <a:pPr lvl="1" hangingPunct="0">
              <a:spcBef>
                <a:spcPts val="0"/>
              </a:spcBef>
            </a:pPr>
            <a:r>
              <a:rPr lang="en-CA" sz="1100" b="1" dirty="0" smtClean="0"/>
              <a:t>Training configuration per rate-distortion point</a:t>
            </a:r>
            <a:r>
              <a:rPr lang="en-CA" sz="1100" dirty="0" smtClean="0"/>
              <a:t>: Any changes in the requested information used to generate different rate-distortion points</a:t>
            </a:r>
          </a:p>
          <a:p>
            <a:pPr lvl="1" hangingPunct="0">
              <a:spcBef>
                <a:spcPts val="0"/>
              </a:spcBef>
            </a:pPr>
            <a:r>
              <a:rPr lang="en-CA" sz="1100" b="1" dirty="0" smtClean="0"/>
              <a:t>Patch size</a:t>
            </a:r>
            <a:r>
              <a:rPr lang="en-CA" sz="1100" dirty="0" smtClean="0"/>
              <a:t>:	Size of input to the neural networks (</a:t>
            </a:r>
            <a:r>
              <a:rPr lang="en-CA" sz="1100" dirty="0" err="1" smtClean="0"/>
              <a:t>patchW×patchH×patchT</a:t>
            </a:r>
            <a:r>
              <a:rPr lang="en-CA" sz="1100" dirty="0" smtClean="0"/>
              <a:t>, e.g. 64x64x3)</a:t>
            </a:r>
            <a:endParaRPr lang="en-US" sz="1100" dirty="0" smtClean="0"/>
          </a:p>
          <a:p>
            <a:pPr lvl="1" hangingPunct="0">
              <a:spcBef>
                <a:spcPts val="0"/>
              </a:spcBef>
            </a:pPr>
            <a:r>
              <a:rPr lang="en-CA" sz="1100" b="1" dirty="0" smtClean="0"/>
              <a:t>Learning rate</a:t>
            </a:r>
            <a:r>
              <a:rPr lang="en-CA" sz="1100" dirty="0" smtClean="0"/>
              <a:t>:	Amount that the weights are updated during training (e.g. 5e-4)</a:t>
            </a:r>
            <a:endParaRPr lang="en-US" sz="1100" dirty="0" smtClean="0"/>
          </a:p>
          <a:p>
            <a:pPr lvl="1" hangingPunct="0">
              <a:spcBef>
                <a:spcPts val="0"/>
              </a:spcBef>
            </a:pPr>
            <a:r>
              <a:rPr lang="en-CA" sz="1100" b="1" dirty="0" smtClean="0"/>
              <a:t>Learning rate update strategy</a:t>
            </a:r>
            <a:r>
              <a:rPr lang="en-CA" sz="1100" dirty="0" smtClean="0"/>
              <a:t>: Description of any learning rate adaptation during training</a:t>
            </a:r>
            <a:endParaRPr lang="en-US" sz="1100" dirty="0" smtClean="0"/>
          </a:p>
          <a:p>
            <a:pPr lvl="1" hangingPunct="0">
              <a:spcBef>
                <a:spcPts val="0"/>
              </a:spcBef>
            </a:pPr>
            <a:r>
              <a:rPr lang="en-CA" sz="1100" b="1" dirty="0" smtClean="0"/>
              <a:t>Mini-batch selection procedure</a:t>
            </a:r>
            <a:r>
              <a:rPr lang="en-CA" sz="1100" dirty="0" smtClean="0"/>
              <a:t>: Description of mini-batch selection procedure </a:t>
            </a:r>
            <a:endParaRPr lang="en-US" sz="1100" dirty="0" smtClean="0"/>
          </a:p>
          <a:p>
            <a:pPr lvl="1" hangingPunct="0">
              <a:spcBef>
                <a:spcPts val="0"/>
              </a:spcBef>
            </a:pPr>
            <a:r>
              <a:rPr lang="en-CA" sz="1100" b="1" dirty="0" smtClean="0"/>
              <a:t>Optimizer</a:t>
            </a:r>
            <a:r>
              <a:rPr lang="en-CA" sz="1100" dirty="0" smtClean="0"/>
              <a:t>:	Algorithm used to change the attributes of proposed neural networks (e.g. ADAM)</a:t>
            </a:r>
            <a:endParaRPr lang="en-US" sz="1100" dirty="0" smtClean="0"/>
          </a:p>
          <a:p>
            <a:pPr lvl="1" hangingPunct="0">
              <a:spcBef>
                <a:spcPts val="0"/>
              </a:spcBef>
            </a:pPr>
            <a:r>
              <a:rPr lang="en-CA" sz="1100" b="1" dirty="0" smtClean="0"/>
              <a:t>Preprocessing</a:t>
            </a:r>
            <a:r>
              <a:rPr lang="en-CA" sz="1100" dirty="0" smtClean="0"/>
              <a:t>:	(e.g. preprocessing procedure, normalization, cropping method, rotation, zoom etc.)</a:t>
            </a:r>
            <a:endParaRPr lang="en-US" sz="1100" dirty="0" smtClean="0"/>
          </a:p>
          <a:p>
            <a:pPr lvl="1" hangingPunct="0">
              <a:spcBef>
                <a:spcPts val="0"/>
              </a:spcBef>
            </a:pPr>
            <a:r>
              <a:rPr lang="en-CA" sz="1100" b="1" dirty="0" smtClean="0"/>
              <a:t>Training data update strategy</a:t>
            </a:r>
            <a:r>
              <a:rPr lang="en-CA" sz="1100" dirty="0" smtClean="0"/>
              <a:t>: Description of any change in training data during training</a:t>
            </a:r>
          </a:p>
          <a:p>
            <a:r>
              <a:rPr lang="en-US" sz="1100" u="sng" dirty="0" smtClean="0"/>
              <a:t>Inference</a:t>
            </a:r>
            <a:endParaRPr lang="en-US" sz="1100" u="sng" dirty="0"/>
          </a:p>
          <a:p>
            <a:pPr lvl="1" hangingPunct="0">
              <a:spcBef>
                <a:spcPts val="0"/>
              </a:spcBef>
            </a:pPr>
            <a:r>
              <a:rPr lang="en-US" sz="1100" b="1" dirty="0"/>
              <a:t>Network visualization: </a:t>
            </a:r>
            <a:r>
              <a:rPr lang="en-US" sz="1100" dirty="0"/>
              <a:t>Graphical representation of the neural network</a:t>
            </a:r>
          </a:p>
          <a:p>
            <a:pPr lvl="1" hangingPunct="0">
              <a:spcBef>
                <a:spcPts val="0"/>
              </a:spcBef>
            </a:pPr>
            <a:r>
              <a:rPr lang="en-US" sz="1100" b="1" dirty="0" err="1"/>
              <a:t>Param</a:t>
            </a:r>
            <a:r>
              <a:rPr lang="en-US" sz="1100" b="1" dirty="0"/>
              <a:t>. number (each)</a:t>
            </a:r>
            <a:r>
              <a:rPr lang="en-US" sz="1100" dirty="0"/>
              <a:t>: Number of parameters for each model in the neural network.</a:t>
            </a:r>
          </a:p>
          <a:p>
            <a:pPr lvl="1" hangingPunct="0">
              <a:spcBef>
                <a:spcPts val="0"/>
              </a:spcBef>
            </a:pPr>
            <a:r>
              <a:rPr lang="en-US" sz="1100" b="1" dirty="0" err="1">
                <a:solidFill>
                  <a:srgbClr val="FF0000"/>
                </a:solidFill>
              </a:rPr>
              <a:t>Param</a:t>
            </a:r>
            <a:r>
              <a:rPr lang="en-US" sz="1100" b="1" dirty="0">
                <a:solidFill>
                  <a:srgbClr val="FF0000"/>
                </a:solidFill>
              </a:rPr>
              <a:t>. number (all)</a:t>
            </a:r>
            <a:r>
              <a:rPr lang="en-US" sz="1100" dirty="0">
                <a:solidFill>
                  <a:srgbClr val="FF0000"/>
                </a:solidFill>
              </a:rPr>
              <a:t>: </a:t>
            </a:r>
            <a:r>
              <a:rPr lang="en-US" sz="1100" dirty="0"/>
              <a:t>Total numbers of parameters for all models in the neural network.</a:t>
            </a:r>
          </a:p>
          <a:p>
            <a:pPr lvl="1" hangingPunct="0">
              <a:spcBef>
                <a:spcPts val="0"/>
              </a:spcBef>
            </a:pPr>
            <a:r>
              <a:rPr lang="en-US" sz="1100" b="1" dirty="0" err="1"/>
              <a:t>Param</a:t>
            </a:r>
            <a:r>
              <a:rPr lang="en-US" sz="1100" b="1" dirty="0"/>
              <a:t>. precision</a:t>
            </a:r>
            <a:r>
              <a:rPr lang="en-CA" sz="1100" dirty="0"/>
              <a:t>: Bits for storing one parameter. Besides, using “I” for indicating the integer, and using “F” for indicating the floating number.</a:t>
            </a:r>
            <a:r>
              <a:rPr lang="en-US" sz="1100" dirty="0"/>
              <a:t> For example, if the proposed method uses 16-bit integer to represent a parameter, you can report this information as “16 (I)”.</a:t>
            </a:r>
          </a:p>
          <a:p>
            <a:pPr lvl="1">
              <a:spcBef>
                <a:spcPts val="0"/>
              </a:spcBef>
            </a:pPr>
            <a:r>
              <a:rPr lang="en-US" sz="1100" b="1" dirty="0" err="1">
                <a:solidFill>
                  <a:srgbClr val="FF0000"/>
                </a:solidFill>
              </a:rPr>
              <a:t>kMAC</a:t>
            </a:r>
            <a:r>
              <a:rPr lang="en-US" sz="1100" dirty="0"/>
              <a:t>: Number of multiply–accumulate (MAC) operations per 1,000 samples in the worst-case for the inference stage. </a:t>
            </a:r>
            <a:endParaRPr lang="en-US" sz="1100" dirty="0" smtClean="0"/>
          </a:p>
          <a:p>
            <a:pPr lvl="1" hangingPunct="0">
              <a:spcBef>
                <a:spcPts val="0"/>
              </a:spcBef>
            </a:pPr>
            <a:r>
              <a:rPr lang="en-US" sz="1100" b="1" dirty="0"/>
              <a:t>Total Conv. layers</a:t>
            </a:r>
            <a:r>
              <a:rPr lang="en-US" sz="1100" dirty="0"/>
              <a:t>: Total numbers of convolutional layers in the network structure. If there is no convolutional layer, just fill in 0.</a:t>
            </a:r>
          </a:p>
          <a:p>
            <a:pPr lvl="1" hangingPunct="0">
              <a:spcBef>
                <a:spcPts val="0"/>
              </a:spcBef>
            </a:pPr>
            <a:r>
              <a:rPr lang="en-US" sz="1100" b="1" dirty="0"/>
              <a:t>Total FC layers</a:t>
            </a:r>
            <a:r>
              <a:rPr lang="en-US" sz="1100" dirty="0"/>
              <a:t>: Total number of fully-connected layers in the network structure. If there is no fully-connected layer, just fill in 0.</a:t>
            </a:r>
          </a:p>
          <a:p>
            <a:pPr lvl="1" hangingPunct="0">
              <a:spcBef>
                <a:spcPts val="0"/>
              </a:spcBef>
            </a:pPr>
            <a:r>
              <a:rPr lang="en-US" sz="1100" b="1" dirty="0" err="1"/>
              <a:t>Mem.T</a:t>
            </a:r>
            <a:r>
              <a:rPr lang="en-US" sz="1100" b="1" dirty="0"/>
              <a:t> (MB)</a:t>
            </a:r>
            <a:r>
              <a:rPr lang="en-US" sz="1100" dirty="0"/>
              <a:t>: </a:t>
            </a:r>
            <a:r>
              <a:rPr lang="en-US" sz="1100" dirty="0" smtClean="0"/>
              <a:t>the </a:t>
            </a:r>
            <a:r>
              <a:rPr lang="en-US" sz="1100" dirty="0"/>
              <a:t>temporary memory shall be </a:t>
            </a:r>
            <a:r>
              <a:rPr lang="en-US" sz="1100" dirty="0" smtClean="0"/>
              <a:t>reported as (i) the total memory size required for inference and (ii) the maximum memory size per model.</a:t>
            </a:r>
            <a:endParaRPr lang="en-US" sz="1100" dirty="0"/>
          </a:p>
          <a:p>
            <a:pPr lvl="1" hangingPunct="0">
              <a:spcBef>
                <a:spcPts val="0"/>
              </a:spcBef>
            </a:pPr>
            <a:r>
              <a:rPr lang="en-CA" sz="1100" b="1" dirty="0"/>
              <a:t>Batch size</a:t>
            </a:r>
            <a:r>
              <a:rPr lang="en-CA" sz="1100" dirty="0"/>
              <a:t>:	The number of samples processed in parallel during inference. (e.g. 4Kx16frames)</a:t>
            </a:r>
            <a:endParaRPr lang="en-US" sz="1100" dirty="0"/>
          </a:p>
          <a:p>
            <a:pPr lvl="1" hangingPunct="0">
              <a:spcBef>
                <a:spcPts val="0"/>
              </a:spcBef>
            </a:pPr>
            <a:r>
              <a:rPr lang="en-CA" sz="1100" b="1" dirty="0"/>
              <a:t>Patch size</a:t>
            </a:r>
            <a:r>
              <a:rPr lang="en-CA" sz="1100" dirty="0"/>
              <a:t>:	Size of input to the neural networks during inference (</a:t>
            </a:r>
            <a:r>
              <a:rPr lang="en-CA" sz="1100" dirty="0" err="1"/>
              <a:t>patchW×patchH×patchT</a:t>
            </a:r>
            <a:r>
              <a:rPr lang="en-CA" sz="1100" dirty="0"/>
              <a:t>, e.g. 64x64x3)</a:t>
            </a:r>
            <a:endParaRPr lang="en-US" sz="1100" dirty="0"/>
          </a:p>
          <a:p>
            <a:pPr lvl="1" hangingPunct="0">
              <a:spcBef>
                <a:spcPts val="0"/>
              </a:spcBef>
            </a:pPr>
            <a:r>
              <a:rPr lang="en-CA" sz="1100" b="1" dirty="0"/>
              <a:t>Border handling</a:t>
            </a:r>
            <a:r>
              <a:rPr lang="en-CA" sz="1100" dirty="0"/>
              <a:t>:	Description on boundary handing, if inference operates on a block (or CTU) basis</a:t>
            </a:r>
            <a:r>
              <a:rPr lang="en-CA" sz="1100" dirty="0" smtClean="0"/>
              <a:t>.</a:t>
            </a:r>
            <a:endParaRPr lang="en-US" sz="1100" dirty="0"/>
          </a:p>
        </p:txBody>
      </p:sp>
      <p:sp>
        <p:nvSpPr>
          <p:cNvPr id="4" name="Rectangle 3"/>
          <p:cNvSpPr/>
          <p:nvPr/>
        </p:nvSpPr>
        <p:spPr>
          <a:xfrm>
            <a:off x="219807" y="1550334"/>
            <a:ext cx="3249038" cy="769441"/>
          </a:xfrm>
          <a:prstGeom prst="rect">
            <a:avLst/>
          </a:prstGeom>
        </p:spPr>
        <p:txBody>
          <a:bodyPr wrap="square">
            <a:spAutoFit/>
          </a:bodyPr>
          <a:lstStyle/>
          <a:p>
            <a:r>
              <a:rPr lang="en-US" sz="1100" u="sng" dirty="0"/>
              <a:t>Metrics</a:t>
            </a:r>
          </a:p>
          <a:p>
            <a:pPr lvl="1">
              <a:spcBef>
                <a:spcPts val="0"/>
              </a:spcBef>
            </a:pPr>
            <a:r>
              <a:rPr lang="en-US" sz="1100" b="1" dirty="0">
                <a:solidFill>
                  <a:srgbClr val="FF0000"/>
                </a:solidFill>
              </a:rPr>
              <a:t>PSNR Y</a:t>
            </a:r>
            <a:r>
              <a:rPr lang="en-US" sz="1100" b="1" dirty="0"/>
              <a:t>, U, V</a:t>
            </a:r>
          </a:p>
          <a:p>
            <a:pPr lvl="1">
              <a:spcBef>
                <a:spcPts val="0"/>
              </a:spcBef>
            </a:pPr>
            <a:r>
              <a:rPr lang="en-US" sz="1100" b="1" dirty="0"/>
              <a:t>MS-SSIM</a:t>
            </a:r>
          </a:p>
          <a:p>
            <a:r>
              <a:rPr lang="en-US" sz="1100" u="sng" dirty="0"/>
              <a:t>Encoder and Decoder Run Time (CPU)</a:t>
            </a:r>
          </a:p>
        </p:txBody>
      </p:sp>
      <p:sp>
        <p:nvSpPr>
          <p:cNvPr id="5" name="Rectangle 4"/>
          <p:cNvSpPr/>
          <p:nvPr/>
        </p:nvSpPr>
        <p:spPr>
          <a:xfrm>
            <a:off x="6224081" y="1550334"/>
            <a:ext cx="3249038" cy="769441"/>
          </a:xfrm>
          <a:prstGeom prst="rect">
            <a:avLst/>
          </a:prstGeom>
        </p:spPr>
        <p:txBody>
          <a:bodyPr wrap="square">
            <a:spAutoFit/>
          </a:bodyPr>
          <a:lstStyle/>
          <a:p>
            <a:r>
              <a:rPr lang="en-US" sz="1100" u="sng" dirty="0" smtClean="0"/>
              <a:t>Video sequences</a:t>
            </a:r>
            <a:endParaRPr lang="en-US" sz="1100" u="sng" dirty="0"/>
          </a:p>
          <a:p>
            <a:pPr marL="171450" indent="-171450">
              <a:buFont typeface="Arial" panose="020B0604020202020204" pitchFamily="34" charset="0"/>
              <a:buChar char="•"/>
            </a:pPr>
            <a:r>
              <a:rPr lang="en-US" sz="1100" b="1" dirty="0">
                <a:solidFill>
                  <a:srgbClr val="FF0000"/>
                </a:solidFill>
              </a:rPr>
              <a:t>4K </a:t>
            </a:r>
            <a:r>
              <a:rPr lang="en-US" sz="1100" dirty="0">
                <a:solidFill>
                  <a:srgbClr val="FF0000"/>
                </a:solidFill>
                <a:sym typeface="Wingdings" panose="05000000000000000000" pitchFamily="2" charset="2"/>
              </a:rPr>
              <a:t> 6 videos (A1, A2)</a:t>
            </a:r>
          </a:p>
          <a:p>
            <a:pPr marL="171450" indent="-171450">
              <a:buFont typeface="Arial" panose="020B0604020202020204" pitchFamily="34" charset="0"/>
              <a:buChar char="•"/>
            </a:pPr>
            <a:r>
              <a:rPr lang="en-US" sz="1100" b="1" dirty="0">
                <a:solidFill>
                  <a:srgbClr val="FF0000"/>
                </a:solidFill>
                <a:sym typeface="Wingdings" panose="05000000000000000000" pitchFamily="2" charset="2"/>
              </a:rPr>
              <a:t>1080p </a:t>
            </a:r>
            <a:r>
              <a:rPr lang="en-US" sz="1100" dirty="0">
                <a:solidFill>
                  <a:srgbClr val="FF0000"/>
                </a:solidFill>
                <a:sym typeface="Wingdings" panose="05000000000000000000" pitchFamily="2" charset="2"/>
              </a:rPr>
              <a:t> 5 videos (class B)</a:t>
            </a:r>
          </a:p>
          <a:p>
            <a:pPr marL="171450" indent="-171450">
              <a:buFont typeface="Arial" panose="020B0604020202020204" pitchFamily="34" charset="0"/>
              <a:buChar char="•"/>
            </a:pPr>
            <a:r>
              <a:rPr lang="en-US" sz="1100" b="1" dirty="0">
                <a:solidFill>
                  <a:srgbClr val="FF0000"/>
                </a:solidFill>
              </a:rPr>
              <a:t>832x480</a:t>
            </a:r>
            <a:r>
              <a:rPr lang="en-US" sz="1100" dirty="0">
                <a:solidFill>
                  <a:srgbClr val="FF0000"/>
                </a:solidFill>
                <a:sym typeface="Wingdings" panose="05000000000000000000" pitchFamily="2" charset="2"/>
              </a:rPr>
              <a:t> 4 videos (class C</a:t>
            </a:r>
            <a:r>
              <a:rPr lang="en-US" sz="1100" dirty="0" smtClean="0">
                <a:solidFill>
                  <a:srgbClr val="FF0000"/>
                </a:solidFill>
                <a:sym typeface="Wingdings" panose="05000000000000000000" pitchFamily="2" charset="2"/>
              </a:rPr>
              <a:t>)</a:t>
            </a:r>
            <a:endParaRPr lang="en-US" sz="1100" dirty="0">
              <a:solidFill>
                <a:srgbClr val="FF0000"/>
              </a:solidFill>
              <a:sym typeface="Wingdings" panose="05000000000000000000" pitchFamily="2" charset="2"/>
            </a:endParaRPr>
          </a:p>
        </p:txBody>
      </p:sp>
      <p:sp>
        <p:nvSpPr>
          <p:cNvPr id="6" name="Rectangle 5"/>
          <p:cNvSpPr/>
          <p:nvPr/>
        </p:nvSpPr>
        <p:spPr>
          <a:xfrm>
            <a:off x="8706256" y="1667134"/>
            <a:ext cx="3249038" cy="769441"/>
          </a:xfrm>
          <a:prstGeom prst="rect">
            <a:avLst/>
          </a:prstGeom>
        </p:spPr>
        <p:txBody>
          <a:bodyPr wrap="square">
            <a:spAutoFit/>
          </a:bodyPr>
          <a:lstStyle/>
          <a:p>
            <a:pPr marL="171450" indent="-171450">
              <a:buFont typeface="Arial" panose="020B0604020202020204" pitchFamily="34" charset="0"/>
              <a:buChar char="•"/>
            </a:pPr>
            <a:r>
              <a:rPr lang="en-US" sz="1100" b="1" dirty="0">
                <a:solidFill>
                  <a:srgbClr val="FF0000"/>
                </a:solidFill>
              </a:rPr>
              <a:t>720p</a:t>
            </a:r>
            <a:r>
              <a:rPr lang="en-US" sz="1100" dirty="0">
                <a:solidFill>
                  <a:srgbClr val="FF0000"/>
                </a:solidFill>
                <a:sym typeface="Wingdings" panose="05000000000000000000" pitchFamily="2" charset="2"/>
              </a:rPr>
              <a:t> 3 videos (class E</a:t>
            </a:r>
            <a:r>
              <a:rPr lang="en-US" sz="1100" dirty="0" smtClean="0">
                <a:solidFill>
                  <a:srgbClr val="FF0000"/>
                </a:solidFill>
                <a:sym typeface="Wingdings" panose="05000000000000000000" pitchFamily="2" charset="2"/>
              </a:rPr>
              <a:t>)</a:t>
            </a:r>
            <a:endParaRPr lang="en-US" sz="1100" b="1" dirty="0" smtClean="0">
              <a:solidFill>
                <a:srgbClr val="FF0000"/>
              </a:solidFill>
            </a:endParaRPr>
          </a:p>
          <a:p>
            <a:pPr marL="171450" indent="-171450">
              <a:buFont typeface="Arial" panose="020B0604020202020204" pitchFamily="34" charset="0"/>
              <a:buChar char="•"/>
            </a:pPr>
            <a:r>
              <a:rPr lang="en-US" sz="1100" b="1" dirty="0" smtClean="0">
                <a:solidFill>
                  <a:srgbClr val="FF0000"/>
                </a:solidFill>
              </a:rPr>
              <a:t>416x240</a:t>
            </a:r>
            <a:r>
              <a:rPr lang="en-US" sz="1100" dirty="0">
                <a:solidFill>
                  <a:srgbClr val="FF0000"/>
                </a:solidFill>
                <a:sym typeface="Wingdings" panose="05000000000000000000" pitchFamily="2" charset="2"/>
              </a:rPr>
              <a:t> 4 videos (class D)</a:t>
            </a:r>
          </a:p>
          <a:p>
            <a:pPr marL="171450" indent="-171450">
              <a:buFont typeface="Arial" panose="020B0604020202020204" pitchFamily="34" charset="0"/>
              <a:buChar char="•"/>
            </a:pPr>
            <a:r>
              <a:rPr lang="en-US" sz="1100" b="1" dirty="0" smtClean="0">
                <a:solidFill>
                  <a:srgbClr val="FF0000"/>
                </a:solidFill>
              </a:rPr>
              <a:t>Screen </a:t>
            </a:r>
            <a:r>
              <a:rPr lang="en-US" sz="1100" b="1" dirty="0">
                <a:solidFill>
                  <a:srgbClr val="FF0000"/>
                </a:solidFill>
              </a:rPr>
              <a:t>Content </a:t>
            </a:r>
            <a:r>
              <a:rPr lang="en-US" sz="1100" dirty="0">
                <a:solidFill>
                  <a:srgbClr val="FF0000"/>
                </a:solidFill>
                <a:sym typeface="Wingdings" panose="05000000000000000000" pitchFamily="2" charset="2"/>
              </a:rPr>
              <a:t> 4 videos (class F)</a:t>
            </a:r>
          </a:p>
          <a:p>
            <a:pPr marL="171450" indent="-171450">
              <a:buFont typeface="Arial" panose="020B0604020202020204" pitchFamily="34" charset="0"/>
              <a:buChar char="•"/>
            </a:pPr>
            <a:r>
              <a:rPr lang="en-US" sz="1100" b="1" dirty="0">
                <a:sym typeface="Wingdings" panose="05000000000000000000" pitchFamily="2" charset="2"/>
              </a:rPr>
              <a:t>HDR </a:t>
            </a:r>
            <a:r>
              <a:rPr lang="en-US" sz="1100" dirty="0">
                <a:sym typeface="Wingdings" panose="05000000000000000000" pitchFamily="2" charset="2"/>
              </a:rPr>
              <a:t> 4 videos (class H2)</a:t>
            </a:r>
            <a:endParaRPr lang="en-US" sz="1100" dirty="0"/>
          </a:p>
        </p:txBody>
      </p:sp>
      <p:sp>
        <p:nvSpPr>
          <p:cNvPr id="7" name="Rectangle 6"/>
          <p:cNvSpPr/>
          <p:nvPr/>
        </p:nvSpPr>
        <p:spPr>
          <a:xfrm>
            <a:off x="2975043" y="1550335"/>
            <a:ext cx="3249038" cy="769441"/>
          </a:xfrm>
          <a:prstGeom prst="rect">
            <a:avLst/>
          </a:prstGeom>
        </p:spPr>
        <p:txBody>
          <a:bodyPr wrap="square">
            <a:spAutoFit/>
          </a:bodyPr>
          <a:lstStyle/>
          <a:p>
            <a:r>
              <a:rPr lang="en-US" sz="1100" u="sng" dirty="0" smtClean="0"/>
              <a:t>Configurations</a:t>
            </a:r>
            <a:endParaRPr lang="en-US" sz="1100" u="sng" dirty="0"/>
          </a:p>
          <a:p>
            <a:pPr marL="171450" indent="-171450">
              <a:buFont typeface="Arial" panose="020B0604020202020204" pitchFamily="34" charset="0"/>
              <a:buChar char="•"/>
            </a:pPr>
            <a:r>
              <a:rPr lang="en-US" sz="1100" b="1" dirty="0" smtClean="0">
                <a:solidFill>
                  <a:srgbClr val="FF0000"/>
                </a:solidFill>
              </a:rPr>
              <a:t>Random Access</a:t>
            </a:r>
          </a:p>
          <a:p>
            <a:pPr marL="171450" indent="-171450">
              <a:buFont typeface="Arial" panose="020B0604020202020204" pitchFamily="34" charset="0"/>
              <a:buChar char="•"/>
            </a:pPr>
            <a:r>
              <a:rPr lang="en-US" sz="1100" b="1" dirty="0" smtClean="0">
                <a:solidFill>
                  <a:srgbClr val="FF0000"/>
                </a:solidFill>
              </a:rPr>
              <a:t>All Intra </a:t>
            </a:r>
          </a:p>
          <a:p>
            <a:pPr marL="171450" indent="-171450">
              <a:buFont typeface="Arial" panose="020B0604020202020204" pitchFamily="34" charset="0"/>
              <a:buChar char="•"/>
            </a:pPr>
            <a:r>
              <a:rPr lang="en-US" sz="1100" b="1" dirty="0" smtClean="0">
                <a:sym typeface="Wingdings" panose="05000000000000000000" pitchFamily="2" charset="2"/>
              </a:rPr>
              <a:t>Low Delay - B</a:t>
            </a:r>
            <a:r>
              <a:rPr lang="en-US" sz="1100" dirty="0" smtClean="0">
                <a:sym typeface="Wingdings" panose="05000000000000000000" pitchFamily="2" charset="2"/>
              </a:rPr>
              <a:t> (rarely reported)</a:t>
            </a:r>
            <a:endParaRPr lang="en-US" sz="1100" dirty="0">
              <a:sym typeface="Wingdings" panose="05000000000000000000" pitchFamily="2" charset="2"/>
            </a:endParaRPr>
          </a:p>
        </p:txBody>
      </p:sp>
    </p:spTree>
    <p:extLst>
      <p:ext uri="{BB962C8B-B14F-4D97-AF65-F5344CB8AC3E}">
        <p14:creationId xmlns:p14="http://schemas.microsoft.com/office/powerpoint/2010/main" val="1539507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769" y="345669"/>
            <a:ext cx="10515600" cy="1325563"/>
          </a:xfrm>
        </p:spPr>
        <p:txBody>
          <a:bodyPr/>
          <a:lstStyle/>
          <a:p>
            <a:r>
              <a:rPr lang="en-US" dirty="0" smtClean="0"/>
              <a:t>Cross-check of training</a:t>
            </a:r>
            <a:endParaRPr lang="en-US" dirty="0"/>
          </a:p>
        </p:txBody>
      </p:sp>
      <p:sp>
        <p:nvSpPr>
          <p:cNvPr id="3" name="Content Placeholder 2"/>
          <p:cNvSpPr>
            <a:spLocks noGrp="1"/>
          </p:cNvSpPr>
          <p:nvPr>
            <p:ph idx="1"/>
          </p:nvPr>
        </p:nvSpPr>
        <p:spPr>
          <a:xfrm>
            <a:off x="698769" y="1693466"/>
            <a:ext cx="11363529" cy="2279447"/>
          </a:xfrm>
          <a:solidFill>
            <a:schemeClr val="bg2"/>
          </a:solidFill>
        </p:spPr>
        <p:txBody>
          <a:bodyPr>
            <a:normAutofit fontScale="85000" lnSpcReduction="20000"/>
          </a:bodyPr>
          <a:lstStyle/>
          <a:p>
            <a:r>
              <a:rPr lang="en-US" u="sng" dirty="0" smtClean="0"/>
              <a:t>Training sets</a:t>
            </a:r>
          </a:p>
          <a:p>
            <a:pPr lvl="1"/>
            <a:r>
              <a:rPr lang="en-US" dirty="0"/>
              <a:t>BVI-DVC </a:t>
            </a:r>
            <a:r>
              <a:rPr lang="en-US" dirty="0">
                <a:hlinkClick r:id="rId2"/>
              </a:rPr>
              <a:t>https://fan-aaron-zhang.github.io/BVI-DVC</a:t>
            </a:r>
            <a:r>
              <a:rPr lang="en-US" dirty="0" smtClean="0">
                <a:hlinkClick r:id="rId2"/>
              </a:rPr>
              <a:t>/</a:t>
            </a:r>
            <a:r>
              <a:rPr lang="en-US" dirty="0" smtClean="0"/>
              <a:t> </a:t>
            </a:r>
          </a:p>
          <a:p>
            <a:pPr lvl="2"/>
            <a:r>
              <a:rPr lang="en-US" dirty="0" smtClean="0"/>
              <a:t>191 </a:t>
            </a:r>
            <a:r>
              <a:rPr lang="en-US" b="1" i="1" dirty="0" smtClean="0"/>
              <a:t>video</a:t>
            </a:r>
            <a:r>
              <a:rPr lang="en-US" dirty="0" smtClean="0"/>
              <a:t> scenes s in </a:t>
            </a:r>
            <a:r>
              <a:rPr lang="en-US" dirty="0"/>
              <a:t>4 resolution (</a:t>
            </a:r>
            <a:r>
              <a:rPr lang="en-US" dirty="0" smtClean="0"/>
              <a:t>480</a:t>
            </a:r>
            <a:r>
              <a:rPr lang="en-US" dirty="0">
                <a:sym typeface="Symbol" panose="05050102010706020507" pitchFamily="18" charset="2"/>
              </a:rPr>
              <a:t>  </a:t>
            </a:r>
            <a:r>
              <a:rPr lang="en-US" dirty="0" smtClean="0"/>
              <a:t>272 </a:t>
            </a:r>
            <a:r>
              <a:rPr lang="en-US" dirty="0"/>
              <a:t>... </a:t>
            </a:r>
            <a:r>
              <a:rPr lang="en-US" dirty="0" smtClean="0"/>
              <a:t>3840</a:t>
            </a:r>
            <a:r>
              <a:rPr lang="en-US" dirty="0" smtClean="0">
                <a:sym typeface="Symbol" panose="05050102010706020507" pitchFamily="18" charset="2"/>
              </a:rPr>
              <a:t></a:t>
            </a:r>
            <a:r>
              <a:rPr lang="en-US" dirty="0" smtClean="0"/>
              <a:t>2176)</a:t>
            </a:r>
          </a:p>
          <a:p>
            <a:pPr lvl="1"/>
            <a:r>
              <a:rPr lang="en-US" dirty="0" err="1" smtClean="0"/>
              <a:t>Tencent</a:t>
            </a:r>
            <a:r>
              <a:rPr lang="en-US" dirty="0" smtClean="0"/>
              <a:t> Video Dataset (</a:t>
            </a:r>
            <a:r>
              <a:rPr lang="en-US" dirty="0"/>
              <a:t>TVD) </a:t>
            </a:r>
            <a:r>
              <a:rPr lang="en-US" dirty="0">
                <a:hlinkClick r:id="rId3"/>
              </a:rPr>
              <a:t>https://</a:t>
            </a:r>
            <a:r>
              <a:rPr lang="en-US" dirty="0" smtClean="0">
                <a:hlinkClick r:id="rId3"/>
              </a:rPr>
              <a:t>multimedia.tencent.com/resources/tvd</a:t>
            </a:r>
            <a:r>
              <a:rPr lang="en-US" dirty="0" smtClean="0"/>
              <a:t> </a:t>
            </a:r>
          </a:p>
          <a:p>
            <a:pPr lvl="2"/>
            <a:r>
              <a:rPr lang="en-US" dirty="0" smtClean="0"/>
              <a:t>86 </a:t>
            </a:r>
            <a:r>
              <a:rPr lang="en-US" b="1" i="1" dirty="0" smtClean="0"/>
              <a:t>video</a:t>
            </a:r>
            <a:r>
              <a:rPr lang="en-US" dirty="0" smtClean="0"/>
              <a:t> scenes</a:t>
            </a:r>
          </a:p>
          <a:p>
            <a:pPr lvl="2"/>
            <a:r>
              <a:rPr lang="en-US" dirty="0" smtClean="0"/>
              <a:t>3840</a:t>
            </a:r>
            <a:r>
              <a:rPr lang="en-US" dirty="0">
                <a:sym typeface="Symbol" panose="05050102010706020507" pitchFamily="18" charset="2"/>
              </a:rPr>
              <a:t>  </a:t>
            </a:r>
            <a:r>
              <a:rPr lang="en-US" dirty="0" smtClean="0"/>
              <a:t>2160</a:t>
            </a:r>
          </a:p>
          <a:p>
            <a:pPr lvl="1"/>
            <a:r>
              <a:rPr lang="en-US" dirty="0"/>
              <a:t>DIV2K </a:t>
            </a:r>
            <a:r>
              <a:rPr lang="en-US" dirty="0">
                <a:hlinkClick r:id="rId4"/>
              </a:rPr>
              <a:t>https://data.vision.ee.ethz.ch/cvl/DIV2K</a:t>
            </a:r>
            <a:r>
              <a:rPr lang="en-US" dirty="0" smtClean="0">
                <a:hlinkClick r:id="rId4"/>
              </a:rPr>
              <a:t>/</a:t>
            </a:r>
            <a:r>
              <a:rPr lang="en-US" dirty="0" smtClean="0"/>
              <a:t> </a:t>
            </a:r>
          </a:p>
          <a:p>
            <a:pPr lvl="2"/>
            <a:r>
              <a:rPr lang="en-US" dirty="0" smtClean="0"/>
              <a:t>900 high resolution </a:t>
            </a:r>
            <a:r>
              <a:rPr lang="en-US" b="1" i="1" dirty="0" smtClean="0"/>
              <a:t>images </a:t>
            </a:r>
            <a:r>
              <a:rPr lang="en-US" dirty="0"/>
              <a:t>(converted to YUV)</a:t>
            </a:r>
          </a:p>
        </p:txBody>
      </p:sp>
      <p:sp>
        <p:nvSpPr>
          <p:cNvPr id="4" name="Content Placeholder 2"/>
          <p:cNvSpPr txBox="1">
            <a:spLocks/>
          </p:cNvSpPr>
          <p:nvPr/>
        </p:nvSpPr>
        <p:spPr>
          <a:xfrm>
            <a:off x="698768" y="4220555"/>
            <a:ext cx="11363530" cy="993471"/>
          </a:xfrm>
          <a:prstGeom prst="rect">
            <a:avLst/>
          </a:prstGeom>
          <a:solidFill>
            <a:schemeClr val="bg2"/>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u="sng" dirty="0" smtClean="0"/>
              <a:t>Training cross-check methods</a:t>
            </a:r>
          </a:p>
          <a:p>
            <a:pPr lvl="1"/>
            <a:r>
              <a:rPr lang="en-US" dirty="0" smtClean="0"/>
              <a:t>Training from Random Initialization (multiple stages)</a:t>
            </a:r>
          </a:p>
          <a:p>
            <a:pPr lvl="1"/>
            <a:r>
              <a:rPr lang="en-US" dirty="0" smtClean="0"/>
              <a:t>“Fine tuning” (training of final stage from proponent’s check-point)</a:t>
            </a:r>
          </a:p>
          <a:p>
            <a:pPr marL="914400" lvl="2" indent="0">
              <a:buFont typeface="Arial" panose="020B0604020202020204" pitchFamily="34" charset="0"/>
              <a:buNone/>
            </a:pPr>
            <a:endParaRPr lang="en-US" dirty="0"/>
          </a:p>
        </p:txBody>
      </p:sp>
      <p:sp>
        <p:nvSpPr>
          <p:cNvPr id="5" name="Rectangle 4"/>
          <p:cNvSpPr/>
          <p:nvPr/>
        </p:nvSpPr>
        <p:spPr>
          <a:xfrm>
            <a:off x="698768" y="5468221"/>
            <a:ext cx="11363529" cy="1077218"/>
          </a:xfrm>
          <a:prstGeom prst="rect">
            <a:avLst/>
          </a:prstGeom>
          <a:solidFill>
            <a:schemeClr val="bg2"/>
          </a:solidFill>
        </p:spPr>
        <p:txBody>
          <a:bodyPr wrap="square">
            <a:spAutoFit/>
          </a:bodyPr>
          <a:lstStyle/>
          <a:p>
            <a:pPr marL="342900" indent="-342900">
              <a:buFont typeface="Arial" panose="020B0604020202020204" pitchFamily="34" charset="0"/>
              <a:buChar char="•"/>
            </a:pPr>
            <a:r>
              <a:rPr lang="en-US" sz="2400" u="sng" dirty="0"/>
              <a:t>When training is considered to be verified?</a:t>
            </a:r>
          </a:p>
          <a:p>
            <a:pPr marL="800100" lvl="1" indent="-342900">
              <a:buFont typeface="Arial" panose="020B0604020202020204" pitchFamily="34" charset="0"/>
              <a:buChar char="•"/>
            </a:pPr>
            <a:r>
              <a:rPr lang="en-US" sz="2000" dirty="0" smtClean="0"/>
              <a:t>“</a:t>
            </a:r>
            <a:r>
              <a:rPr lang="en-US" sz="2000" dirty="0"/>
              <a:t>Model trained by proponent”</a:t>
            </a:r>
            <a:r>
              <a:rPr lang="en-US" sz="2000" dirty="0">
                <a:sym typeface="Symbol" panose="05050102010706020507" pitchFamily="18" charset="2"/>
              </a:rPr>
              <a:t></a:t>
            </a:r>
            <a:r>
              <a:rPr lang="en-US" sz="2000" dirty="0"/>
              <a:t> “Model trained by </a:t>
            </a:r>
            <a:r>
              <a:rPr lang="en-US" sz="2000" dirty="0" smtClean="0"/>
              <a:t>cross-checker”</a:t>
            </a:r>
          </a:p>
          <a:p>
            <a:pPr marL="800100" lvl="1" indent="-342900">
              <a:buFont typeface="Arial" panose="020B0604020202020204" pitchFamily="34" charset="0"/>
              <a:buChar char="•"/>
            </a:pPr>
            <a:r>
              <a:rPr lang="en-US" sz="2000" dirty="0" smtClean="0"/>
              <a:t>BD-rate </a:t>
            </a:r>
            <a:r>
              <a:rPr lang="en-US" sz="2000" dirty="0"/>
              <a:t>difference: 0.1% (All Intra , Random Access </a:t>
            </a:r>
            <a:r>
              <a:rPr lang="en-US" sz="2000" dirty="0" err="1" smtClean="0"/>
              <a:t>cfg</a:t>
            </a:r>
            <a:r>
              <a:rPr lang="en-US" sz="2000" dirty="0" smtClean="0"/>
              <a:t>) </a:t>
            </a:r>
            <a:r>
              <a:rPr lang="en-US" sz="2000" dirty="0"/>
              <a:t>... 0.5% (Low Delay B </a:t>
            </a:r>
            <a:r>
              <a:rPr lang="en-US" sz="2000" dirty="0" err="1"/>
              <a:t>cfg</a:t>
            </a:r>
            <a:r>
              <a:rPr lang="en-US" sz="2000" dirty="0"/>
              <a:t>)</a:t>
            </a:r>
          </a:p>
        </p:txBody>
      </p:sp>
      <p:sp>
        <p:nvSpPr>
          <p:cNvPr id="7" name="TextBox 6"/>
          <p:cNvSpPr txBox="1"/>
          <p:nvPr/>
        </p:nvSpPr>
        <p:spPr>
          <a:xfrm>
            <a:off x="8492084" y="3012253"/>
            <a:ext cx="3579891" cy="954107"/>
          </a:xfrm>
          <a:prstGeom prst="rect">
            <a:avLst/>
          </a:prstGeom>
          <a:noFill/>
        </p:spPr>
        <p:txBody>
          <a:bodyPr wrap="none" rtlCol="0">
            <a:spAutoFit/>
          </a:bodyPr>
          <a:lstStyle/>
          <a:p>
            <a:pPr algn="ctr"/>
            <a:r>
              <a:rPr lang="en-US" sz="2800" dirty="0" smtClean="0">
                <a:solidFill>
                  <a:srgbClr val="FF0000"/>
                </a:solidFill>
              </a:rPr>
              <a:t>Is it enough?</a:t>
            </a:r>
          </a:p>
          <a:p>
            <a:pPr algn="ctr"/>
            <a:r>
              <a:rPr lang="en-US" sz="2800" dirty="0" smtClean="0">
                <a:solidFill>
                  <a:srgbClr val="00B050"/>
                </a:solidFill>
              </a:rPr>
              <a:t>it is desirable to extend</a:t>
            </a:r>
            <a:endParaRPr lang="en-US" sz="2800" dirty="0">
              <a:solidFill>
                <a:srgbClr val="00B050"/>
              </a:solidFill>
            </a:endParaRPr>
          </a:p>
        </p:txBody>
      </p:sp>
      <p:sp>
        <p:nvSpPr>
          <p:cNvPr id="8" name="TextBox 7"/>
          <p:cNvSpPr txBox="1"/>
          <p:nvPr/>
        </p:nvSpPr>
        <p:spPr>
          <a:xfrm>
            <a:off x="8661615" y="4331040"/>
            <a:ext cx="3240824" cy="954107"/>
          </a:xfrm>
          <a:prstGeom prst="rect">
            <a:avLst/>
          </a:prstGeom>
          <a:noFill/>
        </p:spPr>
        <p:txBody>
          <a:bodyPr wrap="none" rtlCol="0">
            <a:spAutoFit/>
          </a:bodyPr>
          <a:lstStyle/>
          <a:p>
            <a:pPr algn="ctr"/>
            <a:r>
              <a:rPr lang="en-US" sz="2800" dirty="0" smtClean="0">
                <a:solidFill>
                  <a:srgbClr val="FF0000"/>
                </a:solidFill>
              </a:rPr>
              <a:t>Training from scratch</a:t>
            </a:r>
          </a:p>
          <a:p>
            <a:pPr algn="ctr"/>
            <a:r>
              <a:rPr lang="en-US" sz="2800" dirty="0" smtClean="0">
                <a:solidFill>
                  <a:srgbClr val="FF0000"/>
                </a:solidFill>
              </a:rPr>
              <a:t> ~60 days</a:t>
            </a:r>
            <a:endParaRPr lang="en-US" sz="2800" dirty="0">
              <a:solidFill>
                <a:srgbClr val="FF0000"/>
              </a:solidFill>
            </a:endParaRPr>
          </a:p>
        </p:txBody>
      </p:sp>
    </p:spTree>
    <p:extLst>
      <p:ext uri="{BB962C8B-B14F-4D97-AF65-F5344CB8AC3E}">
        <p14:creationId xmlns:p14="http://schemas.microsoft.com/office/powerpoint/2010/main" val="382412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NNVC algorithm study steps</a:t>
            </a:r>
            <a:endParaRPr lang="en-US" dirty="0"/>
          </a:p>
        </p:txBody>
      </p:sp>
      <p:sp>
        <p:nvSpPr>
          <p:cNvPr id="3" name="Oval 2"/>
          <p:cNvSpPr/>
          <p:nvPr/>
        </p:nvSpPr>
        <p:spPr>
          <a:xfrm>
            <a:off x="442546" y="1776047"/>
            <a:ext cx="334107" cy="360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 name="TextBox 3"/>
          <p:cNvSpPr txBox="1"/>
          <p:nvPr/>
        </p:nvSpPr>
        <p:spPr>
          <a:xfrm>
            <a:off x="838200" y="1756234"/>
            <a:ext cx="4450898" cy="1015663"/>
          </a:xfrm>
          <a:prstGeom prst="rect">
            <a:avLst/>
          </a:prstGeom>
          <a:noFill/>
        </p:spPr>
        <p:txBody>
          <a:bodyPr wrap="none" rtlCol="0">
            <a:spAutoFit/>
          </a:bodyPr>
          <a:lstStyle/>
          <a:p>
            <a:r>
              <a:rPr lang="en-US" sz="2000" u="sng" dirty="0" smtClean="0"/>
              <a:t>Proposal to JVET</a:t>
            </a:r>
          </a:p>
          <a:p>
            <a:pPr marL="342900" indent="-342900">
              <a:buFont typeface="Wingdings" panose="05000000000000000000" pitchFamily="2" charset="2"/>
              <a:buChar char="§"/>
            </a:pPr>
            <a:r>
              <a:rPr lang="en-US" sz="2000" dirty="0" smtClean="0"/>
              <a:t>any NN framework implementation</a:t>
            </a:r>
          </a:p>
          <a:p>
            <a:pPr marL="342900" indent="-342900">
              <a:buFont typeface="Wingdings" panose="05000000000000000000" pitchFamily="2" charset="2"/>
              <a:buChar char="§"/>
            </a:pPr>
            <a:r>
              <a:rPr lang="en-US" sz="2000" dirty="0" smtClean="0"/>
              <a:t>test results vs VVC anchor (NNVC SW)</a:t>
            </a:r>
            <a:endParaRPr lang="en-US" sz="2000" dirty="0"/>
          </a:p>
        </p:txBody>
      </p:sp>
      <p:sp>
        <p:nvSpPr>
          <p:cNvPr id="6" name="Oval 5"/>
          <p:cNvSpPr/>
          <p:nvPr/>
        </p:nvSpPr>
        <p:spPr>
          <a:xfrm>
            <a:off x="929053" y="2918803"/>
            <a:ext cx="334107" cy="360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7" name="TextBox 6"/>
          <p:cNvSpPr txBox="1"/>
          <p:nvPr/>
        </p:nvSpPr>
        <p:spPr>
          <a:xfrm>
            <a:off x="1324707" y="2898990"/>
            <a:ext cx="4215513" cy="1015663"/>
          </a:xfrm>
          <a:prstGeom prst="rect">
            <a:avLst/>
          </a:prstGeom>
          <a:noFill/>
        </p:spPr>
        <p:txBody>
          <a:bodyPr wrap="none" rtlCol="0">
            <a:spAutoFit/>
          </a:bodyPr>
          <a:lstStyle/>
          <a:p>
            <a:r>
              <a:rPr lang="en-US" sz="2000" u="sng" dirty="0" smtClean="0"/>
              <a:t>Study in Exploration Experiment EE1</a:t>
            </a:r>
          </a:p>
          <a:p>
            <a:pPr marL="342900" indent="-342900">
              <a:buFont typeface="Wingdings" panose="05000000000000000000" pitchFamily="2" charset="2"/>
              <a:buChar char="§"/>
            </a:pPr>
            <a:r>
              <a:rPr lang="en-US" sz="2000" dirty="0"/>
              <a:t>any NN framework implementation</a:t>
            </a:r>
          </a:p>
          <a:p>
            <a:pPr marL="342900" indent="-342900">
              <a:buFont typeface="Wingdings" panose="05000000000000000000" pitchFamily="2" charset="2"/>
              <a:buChar char="§"/>
            </a:pPr>
            <a:r>
              <a:rPr lang="en-US" sz="2000" dirty="0" smtClean="0"/>
              <a:t>inference cross-check</a:t>
            </a:r>
            <a:endParaRPr lang="en-US" sz="2000" dirty="0"/>
          </a:p>
        </p:txBody>
      </p:sp>
      <p:sp>
        <p:nvSpPr>
          <p:cNvPr id="8" name="Oval 7"/>
          <p:cNvSpPr/>
          <p:nvPr/>
        </p:nvSpPr>
        <p:spPr>
          <a:xfrm>
            <a:off x="1324707" y="4000012"/>
            <a:ext cx="334107" cy="360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9" name="TextBox 8"/>
          <p:cNvSpPr txBox="1"/>
          <p:nvPr/>
        </p:nvSpPr>
        <p:spPr>
          <a:xfrm>
            <a:off x="1720361" y="3980199"/>
            <a:ext cx="4692054" cy="1015663"/>
          </a:xfrm>
          <a:prstGeom prst="rect">
            <a:avLst/>
          </a:prstGeom>
          <a:noFill/>
        </p:spPr>
        <p:txBody>
          <a:bodyPr wrap="none" rtlCol="0">
            <a:spAutoFit/>
          </a:bodyPr>
          <a:lstStyle/>
          <a:p>
            <a:r>
              <a:rPr lang="en-US" sz="2000" u="sng" dirty="0" smtClean="0"/>
              <a:t>Study in Exploration Experiment EE1</a:t>
            </a:r>
          </a:p>
          <a:p>
            <a:pPr marL="342900" indent="-342900">
              <a:buFont typeface="Wingdings" panose="05000000000000000000" pitchFamily="2" charset="2"/>
              <a:buChar char="§"/>
            </a:pPr>
            <a:r>
              <a:rPr lang="en-US" sz="2000" dirty="0" smtClean="0"/>
              <a:t>SADL 16 bits quantized implementation</a:t>
            </a:r>
            <a:endParaRPr lang="en-US" sz="2000" dirty="0"/>
          </a:p>
          <a:p>
            <a:pPr marL="342900" indent="-342900">
              <a:buFont typeface="Wingdings" panose="05000000000000000000" pitchFamily="2" charset="2"/>
              <a:buChar char="§"/>
            </a:pPr>
            <a:r>
              <a:rPr lang="en-US" sz="2000" dirty="0" smtClean="0"/>
              <a:t>training cross-check</a:t>
            </a:r>
            <a:endParaRPr lang="en-US" sz="2000" dirty="0"/>
          </a:p>
        </p:txBody>
      </p:sp>
      <p:sp>
        <p:nvSpPr>
          <p:cNvPr id="10" name="Oval 9"/>
          <p:cNvSpPr/>
          <p:nvPr/>
        </p:nvSpPr>
        <p:spPr>
          <a:xfrm>
            <a:off x="1720361" y="5081221"/>
            <a:ext cx="334107" cy="360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11" name="TextBox 10"/>
          <p:cNvSpPr txBox="1"/>
          <p:nvPr/>
        </p:nvSpPr>
        <p:spPr>
          <a:xfrm>
            <a:off x="2116015" y="5061408"/>
            <a:ext cx="4021998" cy="1015663"/>
          </a:xfrm>
          <a:prstGeom prst="rect">
            <a:avLst/>
          </a:prstGeom>
          <a:noFill/>
        </p:spPr>
        <p:txBody>
          <a:bodyPr wrap="none" rtlCol="0">
            <a:spAutoFit/>
          </a:bodyPr>
          <a:lstStyle/>
          <a:p>
            <a:r>
              <a:rPr lang="en-US" sz="2000" u="sng" dirty="0" smtClean="0"/>
              <a:t>Adoption to NNVC common SW base</a:t>
            </a:r>
          </a:p>
          <a:p>
            <a:pPr marL="342900" indent="-342900">
              <a:buFont typeface="Wingdings" panose="05000000000000000000" pitchFamily="2" charset="2"/>
              <a:buChar char="§"/>
            </a:pPr>
            <a:r>
              <a:rPr lang="en-US" sz="2000" dirty="0" smtClean="0"/>
              <a:t>Interaction with other NN tools</a:t>
            </a:r>
            <a:endParaRPr lang="en-US" sz="2000" dirty="0"/>
          </a:p>
          <a:p>
            <a:pPr marL="342900" indent="-342900">
              <a:buFont typeface="Wingdings" panose="05000000000000000000" pitchFamily="2" charset="2"/>
              <a:buChar char="§"/>
            </a:pPr>
            <a:r>
              <a:rPr lang="en-US" sz="2000" dirty="0" smtClean="0"/>
              <a:t>ON or OFF by default</a:t>
            </a:r>
            <a:endParaRPr lang="en-US" sz="2000" dirty="0"/>
          </a:p>
        </p:txBody>
      </p:sp>
      <p:sp>
        <p:nvSpPr>
          <p:cNvPr id="12" name="Rectangle 11"/>
          <p:cNvSpPr/>
          <p:nvPr/>
        </p:nvSpPr>
        <p:spPr>
          <a:xfrm>
            <a:off x="6660733" y="1493182"/>
            <a:ext cx="5207012" cy="101962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Ø"/>
            </a:pPr>
            <a:r>
              <a:rPr lang="en-US" dirty="0" smtClean="0">
                <a:solidFill>
                  <a:schemeClr val="tx1"/>
                </a:solidFill>
              </a:rPr>
              <a:t>BD-rate gain in RA </a:t>
            </a:r>
            <a:r>
              <a:rPr lang="en-US" dirty="0" err="1" smtClean="0">
                <a:solidFill>
                  <a:schemeClr val="tx1"/>
                </a:solidFill>
              </a:rPr>
              <a:t>cfg</a:t>
            </a:r>
            <a:endParaRPr lang="en-US" dirty="0" smtClean="0">
              <a:solidFill>
                <a:schemeClr val="tx1"/>
              </a:solidFill>
            </a:endParaRPr>
          </a:p>
          <a:p>
            <a:pPr marL="285750" indent="-285750">
              <a:buFont typeface="Wingdings" panose="05000000000000000000" pitchFamily="2" charset="2"/>
              <a:buChar char="Ø"/>
            </a:pPr>
            <a:r>
              <a:rPr lang="en-US" dirty="0" err="1" smtClean="0">
                <a:solidFill>
                  <a:schemeClr val="tx1"/>
                </a:solidFill>
              </a:rPr>
              <a:t>kMAC</a:t>
            </a:r>
            <a:r>
              <a:rPr lang="en-US" dirty="0" smtClean="0">
                <a:solidFill>
                  <a:schemeClr val="tx1"/>
                </a:solidFill>
              </a:rPr>
              <a:t>/</a:t>
            </a:r>
            <a:r>
              <a:rPr lang="en-US" dirty="0" err="1" smtClean="0">
                <a:solidFill>
                  <a:schemeClr val="tx1"/>
                </a:solidFill>
              </a:rPr>
              <a:t>pxl</a:t>
            </a:r>
            <a:endParaRPr lang="en-US" dirty="0" smtClean="0">
              <a:solidFill>
                <a:schemeClr val="tx1"/>
              </a:solidFill>
            </a:endParaRPr>
          </a:p>
          <a:p>
            <a:pPr marL="285750" indent="-285750">
              <a:buFont typeface="Wingdings" panose="05000000000000000000" pitchFamily="2" charset="2"/>
              <a:buChar char="Ø"/>
            </a:pPr>
            <a:r>
              <a:rPr lang="en-US" dirty="0" smtClean="0">
                <a:solidFill>
                  <a:schemeClr val="tx1"/>
                </a:solidFill>
              </a:rPr>
              <a:t>total memory size for NN parameters</a:t>
            </a:r>
            <a:endParaRPr lang="en-US" dirty="0">
              <a:solidFill>
                <a:schemeClr val="tx1"/>
              </a:solidFill>
            </a:endParaRPr>
          </a:p>
        </p:txBody>
      </p:sp>
      <p:grpSp>
        <p:nvGrpSpPr>
          <p:cNvPr id="34" name="Group 33"/>
          <p:cNvGrpSpPr/>
          <p:nvPr/>
        </p:nvGrpSpPr>
        <p:grpSpPr>
          <a:xfrm>
            <a:off x="7160686" y="2611947"/>
            <a:ext cx="4394644" cy="2154218"/>
            <a:chOff x="7070932" y="3054927"/>
            <a:chExt cx="4394644" cy="2154218"/>
          </a:xfrm>
        </p:grpSpPr>
        <p:cxnSp>
          <p:nvCxnSpPr>
            <p:cNvPr id="14" name="Straight Arrow Connector 13"/>
            <p:cNvCxnSpPr/>
            <p:nvPr/>
          </p:nvCxnSpPr>
          <p:spPr>
            <a:xfrm flipH="1" flipV="1">
              <a:off x="7480570" y="3099045"/>
              <a:ext cx="48639" cy="17161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538936" y="4805464"/>
              <a:ext cx="2140085" cy="389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928599" y="4488030"/>
              <a:ext cx="2536977" cy="307777"/>
            </a:xfrm>
            <a:prstGeom prst="rect">
              <a:avLst/>
            </a:prstGeom>
            <a:noFill/>
          </p:spPr>
          <p:txBody>
            <a:bodyPr wrap="none" rtlCol="0">
              <a:spAutoFit/>
            </a:bodyPr>
            <a:lstStyle/>
            <a:p>
              <a:r>
                <a:rPr lang="en-US" sz="1400" i="1" dirty="0" smtClean="0">
                  <a:solidFill>
                    <a:srgbClr val="0070C0"/>
                  </a:solidFill>
                </a:rPr>
                <a:t>Complexity (</a:t>
              </a:r>
              <a:r>
                <a:rPr lang="en-US" sz="1400" i="1" dirty="0" err="1" smtClean="0">
                  <a:solidFill>
                    <a:srgbClr val="0070C0"/>
                  </a:solidFill>
                </a:rPr>
                <a:t>kMAC</a:t>
              </a:r>
              <a:r>
                <a:rPr lang="en-US" sz="1400" i="1" dirty="0" smtClean="0">
                  <a:solidFill>
                    <a:srgbClr val="0070C0"/>
                  </a:solidFill>
                </a:rPr>
                <a:t>/</a:t>
              </a:r>
              <a:r>
                <a:rPr lang="en-US" sz="1400" i="1" dirty="0" err="1" smtClean="0">
                  <a:solidFill>
                    <a:srgbClr val="0070C0"/>
                  </a:solidFill>
                </a:rPr>
                <a:t>pxl</a:t>
              </a:r>
              <a:r>
                <a:rPr lang="en-US" sz="1400" i="1" dirty="0" smtClean="0">
                  <a:solidFill>
                    <a:srgbClr val="0070C0"/>
                  </a:solidFill>
                </a:rPr>
                <a:t>, memory)</a:t>
              </a:r>
              <a:endParaRPr lang="en-US" sz="1400" i="1" dirty="0">
                <a:solidFill>
                  <a:srgbClr val="0070C0"/>
                </a:solidFill>
              </a:endParaRPr>
            </a:p>
          </p:txBody>
        </p:sp>
        <p:sp>
          <p:nvSpPr>
            <p:cNvPr id="18" name="TextBox 17"/>
            <p:cNvSpPr txBox="1"/>
            <p:nvPr/>
          </p:nvSpPr>
          <p:spPr>
            <a:xfrm rot="16200000">
              <a:off x="6587659" y="3869005"/>
              <a:ext cx="1274323" cy="307777"/>
            </a:xfrm>
            <a:prstGeom prst="rect">
              <a:avLst/>
            </a:prstGeom>
            <a:noFill/>
          </p:spPr>
          <p:txBody>
            <a:bodyPr wrap="none" rtlCol="0">
              <a:spAutoFit/>
            </a:bodyPr>
            <a:lstStyle/>
            <a:p>
              <a:r>
                <a:rPr lang="en-US" sz="1400" i="1" dirty="0" smtClean="0">
                  <a:solidFill>
                    <a:srgbClr val="0070C0"/>
                  </a:solidFill>
                </a:rPr>
                <a:t>BD-rate vs VVC</a:t>
              </a:r>
              <a:endParaRPr lang="en-US" sz="1400" i="1" dirty="0">
                <a:solidFill>
                  <a:srgbClr val="0070C0"/>
                </a:solidFill>
              </a:endParaRPr>
            </a:p>
          </p:txBody>
        </p:sp>
        <p:sp>
          <p:nvSpPr>
            <p:cNvPr id="19" name="Oval 18"/>
            <p:cNvSpPr/>
            <p:nvPr/>
          </p:nvSpPr>
          <p:spPr>
            <a:xfrm>
              <a:off x="7869673" y="4197100"/>
              <a:ext cx="147307" cy="1411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8579794" y="4197100"/>
              <a:ext cx="147307" cy="1411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8928599" y="3597161"/>
              <a:ext cx="147307" cy="14117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9484468" y="4012724"/>
              <a:ext cx="147307" cy="1411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7416798" y="3231844"/>
              <a:ext cx="550151" cy="307777"/>
            </a:xfrm>
            <a:prstGeom prst="rect">
              <a:avLst/>
            </a:prstGeom>
            <a:noFill/>
          </p:spPr>
          <p:txBody>
            <a:bodyPr wrap="none" rtlCol="0">
              <a:spAutoFit/>
            </a:bodyPr>
            <a:lstStyle/>
            <a:p>
              <a:r>
                <a:rPr lang="en-US" sz="1400" dirty="0" smtClean="0">
                  <a:solidFill>
                    <a:srgbClr val="0070C0"/>
                  </a:solidFill>
                </a:rPr>
                <a:t>-10%</a:t>
              </a:r>
              <a:endParaRPr lang="en-US" sz="1400" dirty="0">
                <a:solidFill>
                  <a:srgbClr val="0070C0"/>
                </a:solidFill>
              </a:endParaRPr>
            </a:p>
          </p:txBody>
        </p:sp>
        <p:sp>
          <p:nvSpPr>
            <p:cNvPr id="24" name="TextBox 23"/>
            <p:cNvSpPr txBox="1"/>
            <p:nvPr/>
          </p:nvSpPr>
          <p:spPr>
            <a:xfrm>
              <a:off x="7514562" y="4471713"/>
              <a:ext cx="404278" cy="307777"/>
            </a:xfrm>
            <a:prstGeom prst="rect">
              <a:avLst/>
            </a:prstGeom>
            <a:noFill/>
          </p:spPr>
          <p:txBody>
            <a:bodyPr wrap="none" rtlCol="0">
              <a:spAutoFit/>
            </a:bodyPr>
            <a:lstStyle/>
            <a:p>
              <a:r>
                <a:rPr lang="en-US" sz="1400" dirty="0" smtClean="0">
                  <a:solidFill>
                    <a:srgbClr val="0070C0"/>
                  </a:solidFill>
                </a:rPr>
                <a:t>0%</a:t>
              </a:r>
              <a:endParaRPr lang="en-US" sz="1400" dirty="0">
                <a:solidFill>
                  <a:srgbClr val="0070C0"/>
                </a:solidFill>
              </a:endParaRPr>
            </a:p>
          </p:txBody>
        </p:sp>
        <p:cxnSp>
          <p:nvCxnSpPr>
            <p:cNvPr id="26" name="Straight Connector 25"/>
            <p:cNvCxnSpPr/>
            <p:nvPr/>
          </p:nvCxnSpPr>
          <p:spPr>
            <a:xfrm>
              <a:off x="8458796" y="3198829"/>
              <a:ext cx="0" cy="1627789"/>
            </a:xfrm>
            <a:prstGeom prst="line">
              <a:avLst/>
            </a:prstGeom>
            <a:ln w="222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064226" y="4815191"/>
              <a:ext cx="917239" cy="393954"/>
            </a:xfrm>
            <a:prstGeom prst="rect">
              <a:avLst/>
            </a:prstGeom>
            <a:noFill/>
          </p:spPr>
          <p:txBody>
            <a:bodyPr wrap="none" rtlCol="0">
              <a:spAutoFit/>
            </a:bodyPr>
            <a:lstStyle/>
            <a:p>
              <a:pPr algn="ctr">
                <a:lnSpc>
                  <a:spcPct val="70000"/>
                </a:lnSpc>
              </a:pPr>
              <a:r>
                <a:rPr lang="en-US" sz="1400" i="1" dirty="0" smtClean="0"/>
                <a:t>Device </a:t>
              </a:r>
            </a:p>
            <a:p>
              <a:pPr algn="ctr">
                <a:lnSpc>
                  <a:spcPct val="70000"/>
                </a:lnSpc>
              </a:pPr>
              <a:r>
                <a:rPr lang="en-US" sz="1400" i="1" dirty="0" smtClean="0"/>
                <a:t>Capability</a:t>
              </a:r>
              <a:endParaRPr lang="en-US" sz="1400" i="1" dirty="0"/>
            </a:p>
          </p:txBody>
        </p:sp>
        <p:sp>
          <p:nvSpPr>
            <p:cNvPr id="32" name="Right Arrow 31"/>
            <p:cNvSpPr/>
            <p:nvPr/>
          </p:nvSpPr>
          <p:spPr>
            <a:xfrm rot="13337954">
              <a:off x="8050988" y="3054927"/>
              <a:ext cx="247022" cy="573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p:cNvSpPr/>
          <p:nvPr/>
        </p:nvSpPr>
        <p:spPr>
          <a:xfrm>
            <a:off x="6781800" y="4932525"/>
            <a:ext cx="5085945" cy="180571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Why SADL (</a:t>
            </a:r>
            <a:r>
              <a:rPr lang="en-US" dirty="0">
                <a:solidFill>
                  <a:schemeClr val="tx1"/>
                </a:solidFill>
              </a:rPr>
              <a:t>S</a:t>
            </a:r>
            <a:r>
              <a:rPr lang="en-US" dirty="0">
                <a:solidFill>
                  <a:schemeClr val="tx1">
                    <a:lumMod val="50000"/>
                    <a:lumOff val="50000"/>
                  </a:schemeClr>
                </a:solidFill>
              </a:rPr>
              <a:t>mall</a:t>
            </a:r>
            <a:r>
              <a:rPr lang="en-US" dirty="0">
                <a:solidFill>
                  <a:schemeClr val="tx1"/>
                </a:solidFill>
              </a:rPr>
              <a:t> </a:t>
            </a:r>
            <a:r>
              <a:rPr lang="en-US" dirty="0" err="1">
                <a:solidFill>
                  <a:schemeClr val="tx1"/>
                </a:solidFill>
              </a:rPr>
              <a:t>A</a:t>
            </a:r>
            <a:r>
              <a:rPr lang="en-US" dirty="0" err="1">
                <a:solidFill>
                  <a:schemeClr val="tx1">
                    <a:lumMod val="50000"/>
                    <a:lumOff val="50000"/>
                  </a:schemeClr>
                </a:solidFill>
              </a:rPr>
              <a:t>dhoc</a:t>
            </a:r>
            <a:r>
              <a:rPr lang="en-US" dirty="0">
                <a:solidFill>
                  <a:schemeClr val="tx1"/>
                </a:solidFill>
              </a:rPr>
              <a:t> D</a:t>
            </a:r>
            <a:r>
              <a:rPr lang="en-US" dirty="0">
                <a:solidFill>
                  <a:schemeClr val="tx1">
                    <a:lumMod val="50000"/>
                    <a:lumOff val="50000"/>
                  </a:schemeClr>
                </a:solidFill>
              </a:rPr>
              <a:t>eep-Learning</a:t>
            </a:r>
            <a:r>
              <a:rPr lang="en-US" dirty="0">
                <a:solidFill>
                  <a:schemeClr val="tx1"/>
                </a:solidFill>
              </a:rPr>
              <a:t> </a:t>
            </a:r>
            <a:r>
              <a:rPr lang="en-US" dirty="0" smtClean="0">
                <a:solidFill>
                  <a:schemeClr val="tx1"/>
                </a:solidFill>
              </a:rPr>
              <a:t>L</a:t>
            </a:r>
            <a:r>
              <a:rPr lang="en-US" dirty="0" smtClean="0">
                <a:solidFill>
                  <a:schemeClr val="tx1">
                    <a:lumMod val="50000"/>
                    <a:lumOff val="50000"/>
                  </a:schemeClr>
                </a:solidFill>
              </a:rPr>
              <a:t>ibrary</a:t>
            </a:r>
            <a:r>
              <a:rPr lang="en-US" dirty="0" smtClean="0">
                <a:solidFill>
                  <a:schemeClr val="tx1"/>
                </a:solidFill>
              </a:rPr>
              <a:t>)?</a:t>
            </a:r>
          </a:p>
          <a:p>
            <a:r>
              <a:rPr lang="en-US" i="1" dirty="0" smtClean="0">
                <a:solidFill>
                  <a:schemeClr val="tx1"/>
                </a:solidFill>
              </a:rPr>
              <a:t>Necessary </a:t>
            </a:r>
            <a:r>
              <a:rPr lang="en-US" i="1" dirty="0" smtClean="0">
                <a:solidFill>
                  <a:schemeClr val="bg1">
                    <a:lumMod val="50000"/>
                  </a:schemeClr>
                </a:solidFill>
              </a:rPr>
              <a:t>(</a:t>
            </a:r>
            <a:r>
              <a:rPr lang="en-US" i="1" dirty="0">
                <a:solidFill>
                  <a:schemeClr val="bg1">
                    <a:lumMod val="50000"/>
                  </a:schemeClr>
                </a:solidFill>
              </a:rPr>
              <a:t>but not sufficient)</a:t>
            </a:r>
            <a:r>
              <a:rPr lang="en-US" i="1" dirty="0" smtClean="0">
                <a:solidFill>
                  <a:schemeClr val="tx1"/>
                </a:solidFill>
              </a:rPr>
              <a:t> </a:t>
            </a:r>
            <a:r>
              <a:rPr lang="en-US" i="1" dirty="0">
                <a:solidFill>
                  <a:schemeClr val="tx1"/>
                </a:solidFill>
              </a:rPr>
              <a:t>for device interoperability </a:t>
            </a:r>
            <a:endParaRPr lang="en-US" i="1" dirty="0" smtClean="0">
              <a:solidFill>
                <a:schemeClr val="tx1"/>
              </a:solidFill>
            </a:endParaRPr>
          </a:p>
          <a:p>
            <a:pPr marL="285750" indent="-285750">
              <a:buFont typeface="Wingdings" panose="05000000000000000000" pitchFamily="2" charset="2"/>
              <a:buChar char="Ø"/>
            </a:pPr>
            <a:r>
              <a:rPr lang="en-US" dirty="0" smtClean="0">
                <a:solidFill>
                  <a:schemeClr val="tx1"/>
                </a:solidFill>
              </a:rPr>
              <a:t>Transparent (</a:t>
            </a:r>
            <a:r>
              <a:rPr lang="en-US" i="1" dirty="0" smtClean="0">
                <a:solidFill>
                  <a:schemeClr val="tx1"/>
                </a:solidFill>
              </a:rPr>
              <a:t>mathematical convolution</a:t>
            </a:r>
            <a:r>
              <a:rPr lang="en-US" dirty="0" smtClean="0">
                <a:solidFill>
                  <a:schemeClr val="tx1"/>
                </a:solidFill>
              </a:rPr>
              <a:t>)</a:t>
            </a:r>
          </a:p>
          <a:p>
            <a:pPr marL="285750" indent="-285750">
              <a:buFont typeface="Wingdings" panose="05000000000000000000" pitchFamily="2" charset="2"/>
              <a:buChar char="Ø"/>
            </a:pPr>
            <a:r>
              <a:rPr lang="en-US" dirty="0" smtClean="0">
                <a:solidFill>
                  <a:schemeClr val="tx1"/>
                </a:solidFill>
              </a:rPr>
              <a:t>Quantized NN (</a:t>
            </a:r>
            <a:r>
              <a:rPr lang="en-US" i="1" dirty="0" smtClean="0">
                <a:solidFill>
                  <a:schemeClr val="tx1"/>
                </a:solidFill>
              </a:rPr>
              <a:t>necessary, but not sufficient for device interoperability</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793749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1275812285"/>
              </p:ext>
            </p:extLst>
          </p:nvPr>
        </p:nvGraphicFramePr>
        <p:xfrm>
          <a:off x="327509" y="1417899"/>
          <a:ext cx="6237193" cy="509422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536133" y="6443048"/>
            <a:ext cx="3444084" cy="369332"/>
          </a:xfrm>
          <a:prstGeom prst="rect">
            <a:avLst/>
          </a:prstGeom>
          <a:noFill/>
        </p:spPr>
        <p:txBody>
          <a:bodyPr wrap="none" rtlCol="0">
            <a:spAutoFit/>
          </a:bodyPr>
          <a:lstStyle/>
          <a:p>
            <a:r>
              <a:rPr lang="en-US" b="1" dirty="0">
                <a:solidFill>
                  <a:srgbClr val="0070C0"/>
                </a:solidFill>
                <a:effectLst>
                  <a:outerShdw blurRad="38100" dist="38100" dir="2700000" algn="tl">
                    <a:srgbClr val="000000">
                      <a:alpha val="43137"/>
                    </a:srgbClr>
                  </a:outerShdw>
                </a:effectLst>
              </a:rPr>
              <a:t>64 </a:t>
            </a:r>
            <a:r>
              <a:rPr lang="en-US" b="1" dirty="0" err="1" smtClean="0">
                <a:solidFill>
                  <a:srgbClr val="0070C0"/>
                </a:solidFill>
                <a:effectLst>
                  <a:outerShdw blurRad="38100" dist="38100" dir="2700000" algn="tl">
                    <a:srgbClr val="000000">
                      <a:alpha val="43137"/>
                    </a:srgbClr>
                  </a:outerShdw>
                </a:effectLst>
              </a:rPr>
              <a:t>kMAC</a:t>
            </a:r>
            <a:r>
              <a:rPr lang="en-US" b="1" dirty="0" smtClean="0">
                <a:solidFill>
                  <a:srgbClr val="0070C0"/>
                </a:solidFill>
                <a:effectLst>
                  <a:outerShdw blurRad="38100" dist="38100" dir="2700000" algn="tl">
                    <a:srgbClr val="000000">
                      <a:alpha val="43137"/>
                    </a:srgbClr>
                  </a:outerShdw>
                </a:effectLst>
              </a:rPr>
              <a:t>/</a:t>
            </a:r>
            <a:r>
              <a:rPr lang="en-US" b="1" dirty="0" err="1" smtClean="0">
                <a:solidFill>
                  <a:srgbClr val="0070C0"/>
                </a:solidFill>
                <a:effectLst>
                  <a:outerShdw blurRad="38100" dist="38100" dir="2700000" algn="tl">
                    <a:srgbClr val="000000">
                      <a:alpha val="43137"/>
                    </a:srgbClr>
                  </a:outerShdw>
                </a:effectLst>
              </a:rPr>
              <a:t>pxl</a:t>
            </a:r>
            <a:r>
              <a:rPr lang="en-US" b="1" dirty="0" smtClean="0">
                <a:solidFill>
                  <a:srgbClr val="0070C0"/>
                </a:solidFill>
                <a:effectLst>
                  <a:outerShdw blurRad="38100" dist="38100" dir="2700000" algn="tl">
                    <a:srgbClr val="000000">
                      <a:alpha val="43137"/>
                    </a:srgbClr>
                  </a:outerShdw>
                </a:effectLst>
              </a:rPr>
              <a:t>, </a:t>
            </a:r>
            <a:r>
              <a:rPr lang="en-US" b="1" dirty="0" err="1" smtClean="0">
                <a:solidFill>
                  <a:srgbClr val="0070C0"/>
                </a:solidFill>
                <a:effectLst>
                  <a:outerShdw blurRad="38100" dist="38100" dir="2700000" algn="tl">
                    <a:srgbClr val="000000">
                      <a:alpha val="43137"/>
                    </a:srgbClr>
                  </a:outerShdw>
                </a:effectLst>
              </a:rPr>
              <a:t>Nvidia</a:t>
            </a:r>
            <a:r>
              <a:rPr lang="en-US" b="1" dirty="0" smtClean="0">
                <a:solidFill>
                  <a:srgbClr val="0070C0"/>
                </a:solidFill>
                <a:effectLst>
                  <a:outerShdw blurRad="38100" dist="38100" dir="2700000" algn="tl">
                    <a:srgbClr val="000000">
                      <a:alpha val="43137"/>
                    </a:srgbClr>
                  </a:outerShdw>
                </a:effectLst>
              </a:rPr>
              <a:t> RTX 3080, 4K</a:t>
            </a:r>
            <a:endParaRPr lang="en-US" b="1" dirty="0">
              <a:solidFill>
                <a:srgbClr val="0070C0"/>
              </a:solidFill>
              <a:effectLst>
                <a:outerShdw blurRad="38100" dist="38100" dir="2700000" algn="tl">
                  <a:srgbClr val="000000">
                    <a:alpha val="43137"/>
                  </a:srgbClr>
                </a:outerShdw>
              </a:effectLst>
            </a:endParaRPr>
          </a:p>
        </p:txBody>
      </p:sp>
      <p:sp>
        <p:nvSpPr>
          <p:cNvPr id="6" name="Oval 5"/>
          <p:cNvSpPr/>
          <p:nvPr/>
        </p:nvSpPr>
        <p:spPr>
          <a:xfrm>
            <a:off x="4673600" y="3242733"/>
            <a:ext cx="474133" cy="800100"/>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681064" y="4745865"/>
            <a:ext cx="399663" cy="469947"/>
          </a:xfrm>
          <a:prstGeom prst="ellipse">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77533" y="4851612"/>
            <a:ext cx="399663" cy="469947"/>
          </a:xfrm>
          <a:prstGeom prst="ellipse">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39194" y="5786447"/>
            <a:ext cx="399663" cy="469947"/>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322714" y="5707361"/>
            <a:ext cx="399663" cy="469947"/>
          </a:xfrm>
          <a:prstGeom prst="ellipse">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122883" y="5014979"/>
            <a:ext cx="399663" cy="469947"/>
          </a:xfrm>
          <a:prstGeom prst="ellipse">
            <a:avLst/>
          </a:prstGeom>
          <a:noFill/>
          <a:ln w="254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a:spLocks noGrp="1"/>
          </p:cNvSpPr>
          <p:nvPr>
            <p:ph idx="1"/>
          </p:nvPr>
        </p:nvSpPr>
        <p:spPr>
          <a:xfrm>
            <a:off x="7047156" y="1700018"/>
            <a:ext cx="4753221" cy="4321403"/>
          </a:xfrm>
        </p:spPr>
        <p:txBody>
          <a:bodyPr>
            <a:normAutofit fontScale="77500" lnSpcReduction="20000"/>
          </a:bodyPr>
          <a:lstStyle/>
          <a:p>
            <a:pPr marL="0" indent="0">
              <a:buNone/>
            </a:pPr>
            <a:r>
              <a:rPr lang="en-US" dirty="0"/>
              <a:t>----- NNVC </a:t>
            </a:r>
            <a:r>
              <a:rPr lang="en-US" dirty="0" smtClean="0"/>
              <a:t>3.0 </a:t>
            </a:r>
            <a:r>
              <a:rPr lang="en-US" dirty="0"/>
              <a:t>SW;  </a:t>
            </a:r>
            <a:r>
              <a:rPr lang="en-US" dirty="0" smtClean="0"/>
              <a:t>Oct. 2022-</a:t>
            </a:r>
            <a:r>
              <a:rPr lang="en-US" dirty="0"/>
              <a:t>--------</a:t>
            </a:r>
          </a:p>
          <a:p>
            <a:pPr>
              <a:buFont typeface="Courier New" panose="02070309020205020404" pitchFamily="49" charset="0"/>
              <a:buChar char="o"/>
            </a:pPr>
            <a:r>
              <a:rPr lang="en-US" dirty="0">
                <a:solidFill>
                  <a:srgbClr val="7030A0"/>
                </a:solidFill>
              </a:rPr>
              <a:t>High complexity in-loop filters</a:t>
            </a:r>
          </a:p>
          <a:p>
            <a:pPr marL="0" indent="0">
              <a:buNone/>
            </a:pPr>
            <a:r>
              <a:rPr lang="en-US" dirty="0" smtClean="0"/>
              <a:t>-----</a:t>
            </a:r>
            <a:r>
              <a:rPr lang="en-US" dirty="0"/>
              <a:t> NNVC </a:t>
            </a:r>
            <a:r>
              <a:rPr lang="en-US" dirty="0" smtClean="0"/>
              <a:t>4.0 </a:t>
            </a:r>
            <a:r>
              <a:rPr lang="en-US" dirty="0"/>
              <a:t>SW;  </a:t>
            </a:r>
            <a:r>
              <a:rPr lang="en-US" dirty="0" smtClean="0"/>
              <a:t>Jan. 2023 ---------</a:t>
            </a:r>
            <a:endParaRPr lang="en-US" dirty="0"/>
          </a:p>
          <a:p>
            <a:pPr>
              <a:buFont typeface="Courier New" panose="02070309020205020404" pitchFamily="49" charset="0"/>
              <a:buChar char="o"/>
            </a:pPr>
            <a:r>
              <a:rPr lang="en-US" dirty="0">
                <a:solidFill>
                  <a:srgbClr val="0070C0"/>
                </a:solidFill>
              </a:rPr>
              <a:t>Post-filter SEI (in VSEI spec)</a:t>
            </a:r>
          </a:p>
          <a:p>
            <a:pPr>
              <a:buFont typeface="Courier New" panose="02070309020205020404" pitchFamily="49" charset="0"/>
              <a:buChar char="o"/>
            </a:pPr>
            <a:r>
              <a:rPr lang="en-US" dirty="0">
                <a:solidFill>
                  <a:srgbClr val="00B0F0"/>
                </a:solidFill>
              </a:rPr>
              <a:t>Reduced Resolution Coding &amp; NN-based super resolution</a:t>
            </a:r>
          </a:p>
          <a:p>
            <a:pPr>
              <a:buFont typeface="Courier New" panose="02070309020205020404" pitchFamily="49" charset="0"/>
              <a:buChar char="o"/>
            </a:pPr>
            <a:r>
              <a:rPr lang="en-US" dirty="0">
                <a:solidFill>
                  <a:srgbClr val="C00000"/>
                </a:solidFill>
              </a:rPr>
              <a:t>Block-level NN-intra</a:t>
            </a:r>
          </a:p>
          <a:p>
            <a:pPr marL="0" indent="0">
              <a:buNone/>
            </a:pPr>
            <a:r>
              <a:rPr lang="en-US" dirty="0"/>
              <a:t>-----NNVC 5.0 </a:t>
            </a:r>
            <a:r>
              <a:rPr lang="en-US" dirty="0" smtClean="0"/>
              <a:t>SW;  April 2023---------</a:t>
            </a:r>
            <a:endParaRPr lang="en-US" dirty="0"/>
          </a:p>
          <a:p>
            <a:pPr>
              <a:buFont typeface="Courier New" panose="02070309020205020404" pitchFamily="49" charset="0"/>
              <a:buChar char="o"/>
            </a:pPr>
            <a:r>
              <a:rPr lang="en-US" dirty="0" smtClean="0">
                <a:solidFill>
                  <a:srgbClr val="00B050"/>
                </a:solidFill>
              </a:rPr>
              <a:t>Low </a:t>
            </a:r>
            <a:r>
              <a:rPr lang="en-US" dirty="0">
                <a:solidFill>
                  <a:srgbClr val="00B050"/>
                </a:solidFill>
              </a:rPr>
              <a:t>complexity in-loop </a:t>
            </a:r>
            <a:r>
              <a:rPr lang="en-US" dirty="0" smtClean="0">
                <a:solidFill>
                  <a:srgbClr val="00B050"/>
                </a:solidFill>
              </a:rPr>
              <a:t>filter</a:t>
            </a:r>
          </a:p>
          <a:p>
            <a:pPr>
              <a:buFont typeface="Courier New" panose="02070309020205020404" pitchFamily="49" charset="0"/>
              <a:buChar char="o"/>
            </a:pPr>
            <a:r>
              <a:rPr lang="en-US" dirty="0" smtClean="0">
                <a:solidFill>
                  <a:srgbClr val="7030A0"/>
                </a:solidFill>
              </a:rPr>
              <a:t>Unified high </a:t>
            </a:r>
            <a:r>
              <a:rPr lang="en-US" dirty="0">
                <a:solidFill>
                  <a:srgbClr val="7030A0"/>
                </a:solidFill>
              </a:rPr>
              <a:t>complexity in-loop </a:t>
            </a:r>
            <a:r>
              <a:rPr lang="en-US" dirty="0" smtClean="0">
                <a:solidFill>
                  <a:srgbClr val="7030A0"/>
                </a:solidFill>
              </a:rPr>
              <a:t>filter</a:t>
            </a:r>
            <a:endParaRPr lang="en-US" dirty="0">
              <a:solidFill>
                <a:srgbClr val="7030A0"/>
              </a:solidFill>
            </a:endParaRPr>
          </a:p>
          <a:p>
            <a:pPr marL="0" indent="0">
              <a:buNone/>
            </a:pPr>
            <a:r>
              <a:rPr lang="en-US" dirty="0" smtClean="0"/>
              <a:t>-----not yet in NNVC (but in EE1)---------</a:t>
            </a:r>
            <a:endParaRPr lang="en-US" dirty="0"/>
          </a:p>
          <a:p>
            <a:pPr>
              <a:buFont typeface="Courier New" panose="02070309020205020404" pitchFamily="49" charset="0"/>
              <a:buChar char="o"/>
            </a:pPr>
            <a:r>
              <a:rPr lang="en-US" dirty="0" smtClean="0">
                <a:solidFill>
                  <a:schemeClr val="accent6">
                    <a:lumMod val="75000"/>
                  </a:schemeClr>
                </a:solidFill>
              </a:rPr>
              <a:t>Synthesized Inter frame</a:t>
            </a:r>
            <a:endParaRPr lang="en-US" dirty="0">
              <a:solidFill>
                <a:srgbClr val="00B0F0"/>
              </a:solidFill>
            </a:endParaRPr>
          </a:p>
        </p:txBody>
      </p:sp>
      <p:sp>
        <p:nvSpPr>
          <p:cNvPr id="14" name="Title 1"/>
          <p:cNvSpPr>
            <a:spLocks noGrp="1"/>
          </p:cNvSpPr>
          <p:nvPr>
            <p:ph type="title"/>
          </p:nvPr>
        </p:nvSpPr>
        <p:spPr>
          <a:xfrm>
            <a:off x="327509" y="365125"/>
            <a:ext cx="11472867" cy="1325563"/>
          </a:xfrm>
        </p:spPr>
        <p:txBody>
          <a:bodyPr/>
          <a:lstStyle/>
          <a:p>
            <a:r>
              <a:rPr lang="en-US" dirty="0"/>
              <a:t>JVET  Neural Network-based Video </a:t>
            </a:r>
            <a:r>
              <a:rPr lang="en-US" dirty="0" smtClean="0"/>
              <a:t>Coding tools</a:t>
            </a:r>
            <a:endParaRPr lang="en-US" dirty="0"/>
          </a:p>
        </p:txBody>
      </p:sp>
    </p:spTree>
    <p:extLst>
      <p:ext uri="{BB962C8B-B14F-4D97-AF65-F5344CB8AC3E}">
        <p14:creationId xmlns:p14="http://schemas.microsoft.com/office/powerpoint/2010/main" val="2130079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JVET NNVC for picture coding</a:t>
            </a:r>
          </a:p>
        </p:txBody>
      </p:sp>
      <p:graphicFrame>
        <p:nvGraphicFramePr>
          <p:cNvPr id="4" name="Chart 3">
            <a:extLst>
              <a:ext uri="{FF2B5EF4-FFF2-40B4-BE49-F238E27FC236}">
                <a16:creationId xmlns="" xmlns:a16="http://schemas.microsoft.com/office/drawing/2014/main" id="{00000000-0008-0000-0100-000004000000}"/>
              </a:ext>
            </a:extLst>
          </p:cNvPr>
          <p:cNvGraphicFramePr>
            <a:graphicFrameLocks/>
          </p:cNvGraphicFramePr>
          <p:nvPr>
            <p:extLst/>
          </p:nvPr>
        </p:nvGraphicFramePr>
        <p:xfrm>
          <a:off x="319473" y="1477356"/>
          <a:ext cx="6235988" cy="5088619"/>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4580467" y="3448573"/>
            <a:ext cx="474133" cy="800100"/>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681064" y="4745865"/>
            <a:ext cx="399663" cy="469947"/>
          </a:xfrm>
          <a:prstGeom prst="ellipse">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035553" y="5215812"/>
            <a:ext cx="399663" cy="469947"/>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947901" y="6040427"/>
            <a:ext cx="399663" cy="469947"/>
          </a:xfrm>
          <a:prstGeom prst="ellipse">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626168" y="2504889"/>
            <a:ext cx="399663" cy="469947"/>
          </a:xfrm>
          <a:prstGeom prst="ellipse">
            <a:avLst/>
          </a:pr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16" name="TextBox 15"/>
          <p:cNvSpPr txBox="1"/>
          <p:nvPr/>
        </p:nvSpPr>
        <p:spPr>
          <a:xfrm>
            <a:off x="1536133" y="6443048"/>
            <a:ext cx="3444084" cy="369332"/>
          </a:xfrm>
          <a:prstGeom prst="rect">
            <a:avLst/>
          </a:prstGeom>
          <a:noFill/>
        </p:spPr>
        <p:txBody>
          <a:bodyPr wrap="none" rtlCol="0">
            <a:spAutoFit/>
          </a:bodyPr>
          <a:lstStyle/>
          <a:p>
            <a:r>
              <a:rPr lang="en-US" b="1" dirty="0">
                <a:solidFill>
                  <a:srgbClr val="0070C0"/>
                </a:solidFill>
                <a:effectLst>
                  <a:outerShdw blurRad="38100" dist="38100" dir="2700000" algn="tl">
                    <a:srgbClr val="000000">
                      <a:alpha val="43137"/>
                    </a:srgbClr>
                  </a:outerShdw>
                </a:effectLst>
              </a:rPr>
              <a:t>64 </a:t>
            </a:r>
            <a:r>
              <a:rPr lang="en-US" b="1" dirty="0" err="1" smtClean="0">
                <a:solidFill>
                  <a:srgbClr val="0070C0"/>
                </a:solidFill>
                <a:effectLst>
                  <a:outerShdw blurRad="38100" dist="38100" dir="2700000" algn="tl">
                    <a:srgbClr val="000000">
                      <a:alpha val="43137"/>
                    </a:srgbClr>
                  </a:outerShdw>
                </a:effectLst>
              </a:rPr>
              <a:t>kMAC</a:t>
            </a:r>
            <a:r>
              <a:rPr lang="en-US" b="1" dirty="0" smtClean="0">
                <a:solidFill>
                  <a:srgbClr val="0070C0"/>
                </a:solidFill>
                <a:effectLst>
                  <a:outerShdw blurRad="38100" dist="38100" dir="2700000" algn="tl">
                    <a:srgbClr val="000000">
                      <a:alpha val="43137"/>
                    </a:srgbClr>
                  </a:outerShdw>
                </a:effectLst>
              </a:rPr>
              <a:t>/</a:t>
            </a:r>
            <a:r>
              <a:rPr lang="en-US" b="1" dirty="0" err="1" smtClean="0">
                <a:solidFill>
                  <a:srgbClr val="0070C0"/>
                </a:solidFill>
                <a:effectLst>
                  <a:outerShdw blurRad="38100" dist="38100" dir="2700000" algn="tl">
                    <a:srgbClr val="000000">
                      <a:alpha val="43137"/>
                    </a:srgbClr>
                  </a:outerShdw>
                </a:effectLst>
              </a:rPr>
              <a:t>pxl</a:t>
            </a:r>
            <a:r>
              <a:rPr lang="en-US" b="1" dirty="0" smtClean="0">
                <a:solidFill>
                  <a:srgbClr val="0070C0"/>
                </a:solidFill>
                <a:effectLst>
                  <a:outerShdw blurRad="38100" dist="38100" dir="2700000" algn="tl">
                    <a:srgbClr val="000000">
                      <a:alpha val="43137"/>
                    </a:srgbClr>
                  </a:outerShdw>
                </a:effectLst>
              </a:rPr>
              <a:t>, </a:t>
            </a:r>
            <a:r>
              <a:rPr lang="en-US" b="1" dirty="0" err="1" smtClean="0">
                <a:solidFill>
                  <a:srgbClr val="0070C0"/>
                </a:solidFill>
                <a:effectLst>
                  <a:outerShdw blurRad="38100" dist="38100" dir="2700000" algn="tl">
                    <a:srgbClr val="000000">
                      <a:alpha val="43137"/>
                    </a:srgbClr>
                  </a:outerShdw>
                </a:effectLst>
              </a:rPr>
              <a:t>Nvidia</a:t>
            </a:r>
            <a:r>
              <a:rPr lang="en-US" b="1" dirty="0" smtClean="0">
                <a:solidFill>
                  <a:srgbClr val="0070C0"/>
                </a:solidFill>
                <a:effectLst>
                  <a:outerShdw blurRad="38100" dist="38100" dir="2700000" algn="tl">
                    <a:srgbClr val="000000">
                      <a:alpha val="43137"/>
                    </a:srgbClr>
                  </a:outerShdw>
                </a:effectLst>
              </a:rPr>
              <a:t> RTX 3080, 4K</a:t>
            </a:r>
            <a:endParaRPr lang="en-US" b="1" dirty="0">
              <a:solidFill>
                <a:srgbClr val="0070C0"/>
              </a:solidFill>
              <a:effectLst>
                <a:outerShdw blurRad="38100" dist="38100" dir="2700000" algn="tl">
                  <a:srgbClr val="000000">
                    <a:alpha val="43137"/>
                  </a:srgbClr>
                </a:outerShdw>
              </a:effectLst>
            </a:endParaRPr>
          </a:p>
        </p:txBody>
      </p:sp>
      <p:sp>
        <p:nvSpPr>
          <p:cNvPr id="17" name="Content Placeholder 2"/>
          <p:cNvSpPr>
            <a:spLocks noGrp="1"/>
          </p:cNvSpPr>
          <p:nvPr>
            <p:ph idx="1"/>
          </p:nvPr>
        </p:nvSpPr>
        <p:spPr>
          <a:xfrm>
            <a:off x="7047156" y="1700018"/>
            <a:ext cx="4753221" cy="4321403"/>
          </a:xfrm>
        </p:spPr>
        <p:txBody>
          <a:bodyPr>
            <a:normAutofit fontScale="77500" lnSpcReduction="20000"/>
          </a:bodyPr>
          <a:lstStyle/>
          <a:p>
            <a:pPr marL="0" indent="0">
              <a:buNone/>
            </a:pPr>
            <a:r>
              <a:rPr lang="en-US" dirty="0"/>
              <a:t>----- NNVC </a:t>
            </a:r>
            <a:r>
              <a:rPr lang="en-US" dirty="0" smtClean="0"/>
              <a:t>3.0 </a:t>
            </a:r>
            <a:r>
              <a:rPr lang="en-US" dirty="0"/>
              <a:t>SW;  </a:t>
            </a:r>
            <a:r>
              <a:rPr lang="en-US" dirty="0" smtClean="0"/>
              <a:t>Oct. 2022-</a:t>
            </a:r>
            <a:r>
              <a:rPr lang="en-US" dirty="0"/>
              <a:t>--------</a:t>
            </a:r>
          </a:p>
          <a:p>
            <a:pPr>
              <a:buFont typeface="Courier New" panose="02070309020205020404" pitchFamily="49" charset="0"/>
              <a:buChar char="o"/>
            </a:pPr>
            <a:r>
              <a:rPr lang="en-US" dirty="0">
                <a:solidFill>
                  <a:srgbClr val="7030A0"/>
                </a:solidFill>
              </a:rPr>
              <a:t>High complexity in-loop filters</a:t>
            </a:r>
          </a:p>
          <a:p>
            <a:pPr marL="0" indent="0">
              <a:buNone/>
            </a:pPr>
            <a:r>
              <a:rPr lang="en-US" dirty="0" smtClean="0"/>
              <a:t>-----</a:t>
            </a:r>
            <a:r>
              <a:rPr lang="en-US" dirty="0"/>
              <a:t> NNVC </a:t>
            </a:r>
            <a:r>
              <a:rPr lang="en-US" dirty="0" smtClean="0"/>
              <a:t>4.0 </a:t>
            </a:r>
            <a:r>
              <a:rPr lang="en-US" dirty="0"/>
              <a:t>SW;  </a:t>
            </a:r>
            <a:r>
              <a:rPr lang="en-US" dirty="0" smtClean="0"/>
              <a:t>Jan. 2023 ---------</a:t>
            </a:r>
            <a:endParaRPr lang="en-US" dirty="0"/>
          </a:p>
          <a:p>
            <a:pPr>
              <a:buFont typeface="Courier New" panose="02070309020205020404" pitchFamily="49" charset="0"/>
              <a:buChar char="o"/>
            </a:pPr>
            <a:r>
              <a:rPr lang="en-US" dirty="0">
                <a:solidFill>
                  <a:srgbClr val="0070C0"/>
                </a:solidFill>
              </a:rPr>
              <a:t>Post-filter SEI (in VSEI spec)</a:t>
            </a:r>
          </a:p>
          <a:p>
            <a:pPr>
              <a:buFont typeface="Courier New" panose="02070309020205020404" pitchFamily="49" charset="0"/>
              <a:buChar char="o"/>
            </a:pPr>
            <a:r>
              <a:rPr lang="en-US" dirty="0">
                <a:solidFill>
                  <a:srgbClr val="00B0F0"/>
                </a:solidFill>
              </a:rPr>
              <a:t>Reduced Resolution Coding &amp; NN-based super resolution</a:t>
            </a:r>
          </a:p>
          <a:p>
            <a:pPr>
              <a:buFont typeface="Courier New" panose="02070309020205020404" pitchFamily="49" charset="0"/>
              <a:buChar char="o"/>
            </a:pPr>
            <a:r>
              <a:rPr lang="en-US" dirty="0">
                <a:solidFill>
                  <a:srgbClr val="C00000"/>
                </a:solidFill>
              </a:rPr>
              <a:t>Block-level NN-intra</a:t>
            </a:r>
          </a:p>
          <a:p>
            <a:pPr marL="0" indent="0">
              <a:buNone/>
            </a:pPr>
            <a:r>
              <a:rPr lang="en-US" dirty="0"/>
              <a:t>-----NNVC 5.0 </a:t>
            </a:r>
            <a:r>
              <a:rPr lang="en-US" dirty="0" smtClean="0"/>
              <a:t>SW;  April 2023---------</a:t>
            </a:r>
            <a:endParaRPr lang="en-US" dirty="0"/>
          </a:p>
          <a:p>
            <a:pPr>
              <a:buFont typeface="Courier New" panose="02070309020205020404" pitchFamily="49" charset="0"/>
              <a:buChar char="o"/>
            </a:pPr>
            <a:r>
              <a:rPr lang="en-US" dirty="0" smtClean="0">
                <a:solidFill>
                  <a:srgbClr val="00B050"/>
                </a:solidFill>
              </a:rPr>
              <a:t>Low </a:t>
            </a:r>
            <a:r>
              <a:rPr lang="en-US" dirty="0">
                <a:solidFill>
                  <a:srgbClr val="00B050"/>
                </a:solidFill>
              </a:rPr>
              <a:t>complexity in-loop </a:t>
            </a:r>
            <a:r>
              <a:rPr lang="en-US" dirty="0" smtClean="0">
                <a:solidFill>
                  <a:srgbClr val="00B050"/>
                </a:solidFill>
              </a:rPr>
              <a:t>filter</a:t>
            </a:r>
          </a:p>
          <a:p>
            <a:pPr>
              <a:buFont typeface="Courier New" panose="02070309020205020404" pitchFamily="49" charset="0"/>
              <a:buChar char="o"/>
            </a:pPr>
            <a:r>
              <a:rPr lang="en-US" dirty="0" smtClean="0">
                <a:solidFill>
                  <a:srgbClr val="7030A0"/>
                </a:solidFill>
              </a:rPr>
              <a:t>Unified high </a:t>
            </a:r>
            <a:r>
              <a:rPr lang="en-US" dirty="0">
                <a:solidFill>
                  <a:srgbClr val="7030A0"/>
                </a:solidFill>
              </a:rPr>
              <a:t>complexity in-loop </a:t>
            </a:r>
            <a:r>
              <a:rPr lang="en-US" dirty="0" smtClean="0">
                <a:solidFill>
                  <a:srgbClr val="7030A0"/>
                </a:solidFill>
              </a:rPr>
              <a:t>filter</a:t>
            </a:r>
            <a:endParaRPr lang="en-US" dirty="0">
              <a:solidFill>
                <a:srgbClr val="7030A0"/>
              </a:solidFill>
            </a:endParaRPr>
          </a:p>
          <a:p>
            <a:pPr marL="0" indent="0">
              <a:buNone/>
            </a:pPr>
            <a:r>
              <a:rPr lang="en-US" dirty="0" smtClean="0"/>
              <a:t>-----not yet in NNVC (but in EE1)---------</a:t>
            </a:r>
            <a:endParaRPr lang="en-US" dirty="0"/>
          </a:p>
          <a:p>
            <a:pPr>
              <a:buFont typeface="Courier New" panose="02070309020205020404" pitchFamily="49" charset="0"/>
              <a:buChar char="o"/>
            </a:pPr>
            <a:r>
              <a:rPr lang="en-US" dirty="0" smtClean="0">
                <a:solidFill>
                  <a:schemeClr val="accent6">
                    <a:lumMod val="75000"/>
                  </a:schemeClr>
                </a:solidFill>
              </a:rPr>
              <a:t>Synthesized Inter frame</a:t>
            </a:r>
            <a:endParaRPr lang="en-US" dirty="0">
              <a:solidFill>
                <a:srgbClr val="00B0F0"/>
              </a:solidFill>
            </a:endParaRPr>
          </a:p>
        </p:txBody>
      </p:sp>
    </p:spTree>
    <p:extLst>
      <p:ext uri="{BB962C8B-B14F-4D97-AF65-F5344CB8AC3E}">
        <p14:creationId xmlns:p14="http://schemas.microsoft.com/office/powerpoint/2010/main" val="40720550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NNVC-4.0 </a:t>
            </a:r>
            <a:r>
              <a:rPr lang="en-US" dirty="0"/>
              <a:t>(Jan. </a:t>
            </a:r>
            <a:r>
              <a:rPr lang="en-US" dirty="0" smtClean="0"/>
              <a:t>2023) </a:t>
            </a:r>
            <a:r>
              <a:rPr lang="en-US" dirty="0"/>
              <a:t>vs </a:t>
            </a:r>
            <a:r>
              <a:rPr lang="en-US" dirty="0" smtClean="0"/>
              <a:t>VVC anchor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38954965"/>
              </p:ext>
            </p:extLst>
          </p:nvPr>
        </p:nvGraphicFramePr>
        <p:xfrm>
          <a:off x="838200" y="2016142"/>
          <a:ext cx="4038600" cy="4048125"/>
        </p:xfrm>
        <a:graphic>
          <a:graphicData uri="http://schemas.openxmlformats.org/drawingml/2006/table">
            <a:tbl>
              <a:tblPr/>
              <a:tblGrid>
                <a:gridCol w="673100"/>
                <a:gridCol w="673100"/>
                <a:gridCol w="673100"/>
                <a:gridCol w="673100"/>
                <a:gridCol w="673100"/>
                <a:gridCol w="673100"/>
              </a:tblGrid>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smtClean="0">
                          <a:solidFill>
                            <a:srgbClr val="000000"/>
                          </a:solidFill>
                          <a:effectLst/>
                          <a:latin typeface="Arial" panose="020B0604020202020204" pitchFamily="34" charset="0"/>
                        </a:rPr>
                        <a:t>VTM-11.0</a:t>
                      </a:r>
                      <a:endParaRPr lang="en-US" sz="9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-18.8%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-19.6%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284%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23039%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-19.8%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-16.4%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265%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18285%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-19.2%</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-22.6%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264%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17165%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-18.3%</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11684%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-22.2%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-22.5%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257%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19624%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a:solidFill>
                            <a:schemeClr val="bg1">
                              <a:lumMod val="50000"/>
                            </a:schemeClr>
                          </a:solidFill>
                          <a:effectLst/>
                          <a:latin typeface="Arial" panose="020B0604020202020204" pitchFamily="34" charset="0"/>
                        </a:rPr>
                        <a:t>-19.5%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a:solidFill>
                            <a:srgbClr val="000000"/>
                          </a:solidFill>
                          <a:effectLst/>
                          <a:latin typeface="Arial" panose="020B0604020202020204" pitchFamily="34" charset="0"/>
                        </a:rPr>
                        <a:t>260%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17104%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-18.2%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-21.7%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226%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10674%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-6.6%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-15.3%</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-14.4%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177%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14663%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smtClean="0">
                          <a:solidFill>
                            <a:srgbClr val="000000"/>
                          </a:solidFill>
                          <a:effectLst/>
                          <a:latin typeface="Arial" panose="020B0604020202020204" pitchFamily="34" charset="0"/>
                        </a:rPr>
                        <a:t>VTM-11.0</a:t>
                      </a:r>
                      <a:endParaRPr lang="en-US" sz="9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-17.2%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187%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31683%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-19.8%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-16.2%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186%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30213%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-21.6%</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-22.7%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191%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31365%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-22.8%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172%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27411%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chemeClr val="bg1">
                            <a:lumMod val="50000"/>
                          </a:schemeClr>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-11.7%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-20.7%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rgbClr val="000000"/>
                          </a:solidFill>
                          <a:effectLst/>
                          <a:latin typeface="Arial" panose="020B0604020202020204" pitchFamily="34" charset="0"/>
                        </a:rPr>
                        <a:t>184%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30093%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-14.9%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-23.8%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-27.6%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24723%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-6.3%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-13.8%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12250%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606798808"/>
              </p:ext>
            </p:extLst>
          </p:nvPr>
        </p:nvGraphicFramePr>
        <p:xfrm>
          <a:off x="5603942" y="2016141"/>
          <a:ext cx="4038600" cy="4048125"/>
        </p:xfrm>
        <a:graphic>
          <a:graphicData uri="http://schemas.openxmlformats.org/drawingml/2006/table">
            <a:tbl>
              <a:tblPr/>
              <a:tblGrid>
                <a:gridCol w="673100"/>
                <a:gridCol w="673100"/>
                <a:gridCol w="673100"/>
                <a:gridCol w="673100"/>
                <a:gridCol w="673100"/>
                <a:gridCol w="673100"/>
              </a:tblGrid>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smtClean="0">
                          <a:solidFill>
                            <a:srgbClr val="000000"/>
                          </a:solidFill>
                          <a:effectLst/>
                          <a:latin typeface="Arial" panose="020B0604020202020204" pitchFamily="34" charset="0"/>
                        </a:rPr>
                        <a:t>VTM-11.0</a:t>
                      </a:r>
                      <a:endParaRPr lang="en-US" sz="9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-8.1%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-18.9%</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-19.8%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184%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29612%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-19.9%</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26646%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-16.6%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-18.8%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276%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26585%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-18.7%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-19.9%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rgbClr val="000000"/>
                          </a:solidFill>
                          <a:effectLst/>
                          <a:latin typeface="Arial" panose="020B0604020202020204" pitchFamily="34" charset="0"/>
                        </a:rPr>
                        <a:t>196%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27828%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-27.1%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23860%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-5.5%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-12.5%</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14878%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P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smtClean="0">
                          <a:solidFill>
                            <a:srgbClr val="000000"/>
                          </a:solidFill>
                          <a:effectLst/>
                          <a:latin typeface="Arial" panose="020B0604020202020204" pitchFamily="34" charset="0"/>
                        </a:rPr>
                        <a:t>VTM-11.0</a:t>
                      </a:r>
                      <a:endParaRPr lang="en-US" sz="9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449742" y="6255204"/>
            <a:ext cx="10045442" cy="369332"/>
          </a:xfrm>
          <a:prstGeom prst="rect">
            <a:avLst/>
          </a:prstGeom>
        </p:spPr>
        <p:txBody>
          <a:bodyPr wrap="none">
            <a:spAutoFit/>
          </a:bodyPr>
          <a:lstStyle/>
          <a:p>
            <a:r>
              <a:rPr lang="en-US" u="sng" dirty="0" smtClean="0"/>
              <a:t>NNVC-4.0</a:t>
            </a:r>
            <a:r>
              <a:rPr lang="en-US" dirty="0" smtClean="0"/>
              <a:t>: </a:t>
            </a:r>
            <a:r>
              <a:rPr lang="en-US" dirty="0" err="1" smtClean="0"/>
              <a:t>NNinta</a:t>
            </a:r>
            <a:r>
              <a:rPr lang="en-US" dirty="0" smtClean="0"/>
              <a:t> + NNLF (~600 </a:t>
            </a:r>
            <a:r>
              <a:rPr lang="en-US" dirty="0" err="1" smtClean="0"/>
              <a:t>kMAC</a:t>
            </a:r>
            <a:r>
              <a:rPr lang="en-US" dirty="0" smtClean="0"/>
              <a:t>/</a:t>
            </a:r>
            <a:r>
              <a:rPr lang="en-US" dirty="0" err="1" smtClean="0"/>
              <a:t>pxl</a:t>
            </a:r>
            <a:r>
              <a:rPr lang="en-US" dirty="0" smtClean="0"/>
              <a:t>) + </a:t>
            </a:r>
            <a:r>
              <a:rPr lang="en-US" dirty="0" err="1" smtClean="0"/>
              <a:t>enc</a:t>
            </a:r>
            <a:r>
              <a:rPr lang="en-US" dirty="0" smtClean="0"/>
              <a:t> NNLF opt + temp. filter (</a:t>
            </a:r>
            <a:r>
              <a:rPr lang="en-US" dirty="0" smtClean="0">
                <a:solidFill>
                  <a:schemeClr val="bg1">
                    <a:lumMod val="50000"/>
                  </a:schemeClr>
                </a:solidFill>
              </a:rPr>
              <a:t>w/o Super Res , w/o Post Filter</a:t>
            </a:r>
            <a:r>
              <a:rPr lang="en-US" dirty="0" smtClean="0"/>
              <a:t>)</a:t>
            </a:r>
            <a:endParaRPr lang="en-US" dirty="0"/>
          </a:p>
        </p:txBody>
      </p:sp>
      <p:sp>
        <p:nvSpPr>
          <p:cNvPr id="6" name="Rectangle 5"/>
          <p:cNvSpPr/>
          <p:nvPr/>
        </p:nvSpPr>
        <p:spPr>
          <a:xfrm>
            <a:off x="10438160" y="5885872"/>
            <a:ext cx="1646669" cy="369332"/>
          </a:xfrm>
          <a:prstGeom prst="rect">
            <a:avLst/>
          </a:prstGeom>
        </p:spPr>
        <p:txBody>
          <a:bodyPr wrap="none">
            <a:spAutoFit/>
          </a:bodyPr>
          <a:lstStyle/>
          <a:p>
            <a:r>
              <a:rPr lang="en-US" dirty="0">
                <a:latin typeface="Arial" panose="020B0604020202020204" pitchFamily="34" charset="0"/>
                <a:hlinkClick r:id="rId2"/>
              </a:rPr>
              <a:t>JVET-AD0014</a:t>
            </a:r>
            <a:endParaRPr lang="en-US" dirty="0"/>
          </a:p>
        </p:txBody>
      </p:sp>
    </p:spTree>
    <p:extLst>
      <p:ext uri="{BB962C8B-B14F-4D97-AF65-F5344CB8AC3E}">
        <p14:creationId xmlns:p14="http://schemas.microsoft.com/office/powerpoint/2010/main" val="10830638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ECM-8.0 (Jan. </a:t>
            </a:r>
            <a:r>
              <a:rPr lang="en-US" dirty="0" smtClean="0"/>
              <a:t>2023) </a:t>
            </a:r>
            <a:r>
              <a:rPr lang="en-US" dirty="0" smtClean="0"/>
              <a:t>vs VVC anchor</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40522559"/>
              </p:ext>
            </p:extLst>
          </p:nvPr>
        </p:nvGraphicFramePr>
        <p:xfrm>
          <a:off x="838200" y="2016142"/>
          <a:ext cx="4038600" cy="4048125"/>
        </p:xfrm>
        <a:graphic>
          <a:graphicData uri="http://schemas.openxmlformats.org/drawingml/2006/table">
            <a:tbl>
              <a:tblPr/>
              <a:tblGrid>
                <a:gridCol w="673100"/>
                <a:gridCol w="673100"/>
                <a:gridCol w="673100"/>
                <a:gridCol w="673100"/>
                <a:gridCol w="673100"/>
                <a:gridCol w="673100"/>
              </a:tblGrid>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VTM-11.0ecm8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-18.8%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-25.2%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380%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-22.8%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-25.9%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695%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382%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-21.8%</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692%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421%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-14.0%</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677%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419%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-18.9%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-17.7%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648%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423%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-19.2%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rgbClr val="000000"/>
                          </a:solidFill>
                          <a:effectLst/>
                          <a:latin typeface="Arial" panose="020B0604020202020204" pitchFamily="34" charset="0"/>
                        </a:rPr>
                        <a:t>684%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407%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-7.5%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-11.5%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-11.5%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672%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418%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-30.6%</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460%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365%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-35.6%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-42.9%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-42.3%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387%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329%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VTM-11.0ecm8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-29.8%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687%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742%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-29.6%</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632%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887%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-18.3%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-29.1%</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-27.1%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558%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758%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-23.6%</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-23.5%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574%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757%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chemeClr val="bg1">
                            <a:lumMod val="50000"/>
                          </a:schemeClr>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-26.5%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-27.8%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rgbClr val="000000"/>
                          </a:solidFill>
                          <a:effectLst/>
                          <a:latin typeface="Arial" panose="020B0604020202020204" pitchFamily="34" charset="0"/>
                        </a:rPr>
                        <a:t>601%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779%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-25.2%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594%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876%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-24.9%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-32.4%</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-32.7%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438%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465%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-33.3%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-38.7%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-38.9%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489%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417%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74244536"/>
              </p:ext>
            </p:extLst>
          </p:nvPr>
        </p:nvGraphicFramePr>
        <p:xfrm>
          <a:off x="5603942" y="2016141"/>
          <a:ext cx="4038600" cy="4048125"/>
        </p:xfrm>
        <a:graphic>
          <a:graphicData uri="http://schemas.openxmlformats.org/drawingml/2006/table">
            <a:tbl>
              <a:tblPr/>
              <a:tblGrid>
                <a:gridCol w="673100"/>
                <a:gridCol w="673100"/>
                <a:gridCol w="673100"/>
                <a:gridCol w="673100"/>
                <a:gridCol w="673100"/>
                <a:gridCol w="673100"/>
              </a:tblGrid>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VTM-11.0ecm8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-16.4%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-30.9%</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-29.4%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543%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665%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-26.2%</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-26.2%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559%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671%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-24.7%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-23.7%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545%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419%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-16.4%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a:solidFill>
                            <a:schemeClr val="bg1">
                              <a:lumMod val="50000"/>
                            </a:schemeClr>
                          </a:solidFill>
                          <a:effectLst/>
                          <a:latin typeface="Arial" panose="020B0604020202020204" pitchFamily="34" charset="0"/>
                        </a:rPr>
                        <a:t>-27.8%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dirty="0">
                          <a:solidFill>
                            <a:schemeClr val="bg1">
                              <a:lumMod val="50000"/>
                            </a:schemeClr>
                          </a:solidFill>
                          <a:effectLst/>
                          <a:latin typeface="Arial" panose="020B0604020202020204" pitchFamily="34" charset="0"/>
                        </a:rPr>
                        <a:t>-26.9%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1" i="0" u="none" strike="noStrike">
                          <a:solidFill>
                            <a:srgbClr val="000000"/>
                          </a:solidFill>
                          <a:effectLst/>
                          <a:latin typeface="Arial" panose="020B0604020202020204" pitchFamily="34" charset="0"/>
                        </a:rPr>
                        <a:t>549%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594%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-26.9%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-27.3%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545%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768%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-31.3%</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448%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474%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-37.0%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-36.7%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458%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388%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P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VTM-11.0ecm8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-15.5%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-30.7%</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-28.6%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501%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648%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-17.2%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-25.5%</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-24.9%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481%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736%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-14.2%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-22.9%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-23.1%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514%</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481%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-15.7%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-27.0%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-26.0%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627%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-19.9%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-27.0%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-27.5%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462%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750%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-21.2%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-31.3%</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436%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436%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chemeClr val="bg1">
                              <a:lumMod val="50000"/>
                            </a:schemeClr>
                          </a:solidFill>
                          <a:effectLst/>
                          <a:latin typeface="Arial" panose="020B0604020202020204" pitchFamily="34" charset="0"/>
                        </a:rPr>
                        <a:t>-27.6%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-35.1%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chemeClr val="bg1">
                              <a:lumMod val="50000"/>
                            </a:schemeClr>
                          </a:solidFill>
                          <a:effectLst/>
                          <a:latin typeface="Arial" panose="020B0604020202020204" pitchFamily="34" charset="0"/>
                        </a:rPr>
                        <a:t>-35.0%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490%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chemeClr val="bg1">
                              <a:lumMod val="50000"/>
                            </a:schemeClr>
                          </a:solidFill>
                          <a:effectLst/>
                          <a:latin typeface="Arial" panose="020B0604020202020204" pitchFamily="34" charset="0"/>
                        </a:rPr>
                        <a:t>361%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10369684" y="5879600"/>
            <a:ext cx="1646669" cy="369332"/>
          </a:xfrm>
          <a:prstGeom prst="rect">
            <a:avLst/>
          </a:prstGeom>
        </p:spPr>
        <p:txBody>
          <a:bodyPr wrap="none">
            <a:spAutoFit/>
          </a:bodyPr>
          <a:lstStyle/>
          <a:p>
            <a:r>
              <a:rPr lang="en-US" dirty="0">
                <a:latin typeface="Arial" panose="020B0604020202020204" pitchFamily="34" charset="0"/>
                <a:hlinkClick r:id="rId2"/>
              </a:rPr>
              <a:t>JVET-AD0006</a:t>
            </a:r>
            <a:endParaRPr lang="en-US" dirty="0">
              <a:latin typeface="Arial" panose="020B0604020202020204" pitchFamily="34" charset="0"/>
            </a:endParaRPr>
          </a:p>
        </p:txBody>
      </p:sp>
      <p:sp>
        <p:nvSpPr>
          <p:cNvPr id="2" name="TextBox 1"/>
          <p:cNvSpPr txBox="1"/>
          <p:nvPr/>
        </p:nvSpPr>
        <p:spPr>
          <a:xfrm>
            <a:off x="1126067" y="1299417"/>
            <a:ext cx="1592744" cy="369332"/>
          </a:xfrm>
          <a:prstGeom prst="rect">
            <a:avLst/>
          </a:prstGeom>
          <a:noFill/>
        </p:spPr>
        <p:txBody>
          <a:bodyPr wrap="none" rtlCol="0">
            <a:spAutoFit/>
          </a:bodyPr>
          <a:lstStyle/>
          <a:p>
            <a:r>
              <a:rPr lang="en-US" dirty="0" smtClean="0"/>
              <a:t>(</a:t>
            </a:r>
            <a:r>
              <a:rPr lang="en-US" i="1" dirty="0" smtClean="0"/>
              <a:t>classical tools</a:t>
            </a:r>
            <a:r>
              <a:rPr lang="en-US" dirty="0" smtClean="0"/>
              <a:t>)</a:t>
            </a:r>
            <a:endParaRPr lang="en-US" dirty="0"/>
          </a:p>
        </p:txBody>
      </p:sp>
    </p:spTree>
    <p:extLst>
      <p:ext uri="{BB962C8B-B14F-4D97-AF65-F5344CB8AC3E}">
        <p14:creationId xmlns:p14="http://schemas.microsoft.com/office/powerpoint/2010/main" val="10179364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TotalTime>
  <Words>3967</Words>
  <Application>Microsoft Office PowerPoint</Application>
  <PresentationFormat>Widescreen</PresentationFormat>
  <Paragraphs>1196</Paragraphs>
  <Slides>24</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6" baseType="lpstr">
      <vt:lpstr>Arial</vt:lpstr>
      <vt:lpstr>Calibri</vt:lpstr>
      <vt:lpstr>Calibri Light</vt:lpstr>
      <vt:lpstr>Cambria Math</vt:lpstr>
      <vt:lpstr>Courier New</vt:lpstr>
      <vt:lpstr>DengXian</vt:lpstr>
      <vt:lpstr>Ericsson Hilda</vt:lpstr>
      <vt:lpstr>Symbol</vt:lpstr>
      <vt:lpstr>Times New Roman</vt:lpstr>
      <vt:lpstr>Wingdings</vt:lpstr>
      <vt:lpstr>Office Theme</vt:lpstr>
      <vt:lpstr>Visio.Drawing.15</vt:lpstr>
      <vt:lpstr>AI-based video Coding</vt:lpstr>
      <vt:lpstr>JVET NNVC activities</vt:lpstr>
      <vt:lpstr>Complexity &amp; Performance aspects to be reported</vt:lpstr>
      <vt:lpstr>Cross-check of training</vt:lpstr>
      <vt:lpstr>NNVC algorithm study steps</vt:lpstr>
      <vt:lpstr>JVET  Neural Network-based Video Coding tools</vt:lpstr>
      <vt:lpstr>JVET NNVC for picture coding</vt:lpstr>
      <vt:lpstr>NNVC-4.0 (Jan. 2023) vs VVC anchor </vt:lpstr>
      <vt:lpstr>ECM-8.0 (Jan. 2023) vs VVC anchor</vt:lpstr>
      <vt:lpstr>NNVC 5.0</vt:lpstr>
      <vt:lpstr>NN-based Intra</vt:lpstr>
      <vt:lpstr>NNLF for low OP</vt:lpstr>
      <vt:lpstr>Reduced Resolution Coding &amp; NN-based super resolution</vt:lpstr>
      <vt:lpstr>NN post-filter (in VSEI spec)</vt:lpstr>
      <vt:lpstr>NN- synthesis for Inter frame</vt:lpstr>
      <vt:lpstr>High performance NN loop filters</vt:lpstr>
      <vt:lpstr>PowerPoint Presentation</vt:lpstr>
      <vt:lpstr>Unified training methodology</vt:lpstr>
      <vt:lpstr>New EE1 tests</vt:lpstr>
      <vt:lpstr>NN-based video coding visually</vt:lpstr>
      <vt:lpstr>VVC full size coding               VVC scale factor 2 + NNSR</vt:lpstr>
      <vt:lpstr>VVC                                       VVC + NNLF</vt:lpstr>
      <vt:lpstr>Any E2E AI video technology?</vt:lpstr>
      <vt:lpstr>JVET NNVC summary </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Elena Alshina</dc:creator>
  <cp:lastModifiedBy>Elena Alshina</cp:lastModifiedBy>
  <cp:revision>140</cp:revision>
  <dcterms:created xsi:type="dcterms:W3CDTF">2023-04-28T07:54:15Z</dcterms:created>
  <dcterms:modified xsi:type="dcterms:W3CDTF">2023-06-01T12:39:31Z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1685599741</vt:lpwstr>
  </property>
</Properties>
</file>